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 id="2147483708" r:id="rId2"/>
    <p:sldMasterId id="2147483721" r:id="rId3"/>
    <p:sldMasterId id="2147483737" r:id="rId4"/>
  </p:sldMasterIdLst>
  <p:notesMasterIdLst>
    <p:notesMasterId r:id="rId81"/>
  </p:notesMasterIdLst>
  <p:handoutMasterIdLst>
    <p:handoutMasterId r:id="rId82"/>
  </p:handoutMasterIdLst>
  <p:sldIdLst>
    <p:sldId id="339" r:id="rId5"/>
    <p:sldId id="433" r:id="rId6"/>
    <p:sldId id="375" r:id="rId7"/>
    <p:sldId id="396" r:id="rId8"/>
    <p:sldId id="397" r:id="rId9"/>
    <p:sldId id="398" r:id="rId10"/>
    <p:sldId id="435" r:id="rId11"/>
    <p:sldId id="399" r:id="rId12"/>
    <p:sldId id="400" r:id="rId13"/>
    <p:sldId id="436" r:id="rId14"/>
    <p:sldId id="401" r:id="rId15"/>
    <p:sldId id="402" r:id="rId16"/>
    <p:sldId id="403" r:id="rId17"/>
    <p:sldId id="404" r:id="rId18"/>
    <p:sldId id="405" r:id="rId19"/>
    <p:sldId id="406" r:id="rId20"/>
    <p:sldId id="407" r:id="rId21"/>
    <p:sldId id="408" r:id="rId22"/>
    <p:sldId id="409" r:id="rId23"/>
    <p:sldId id="410" r:id="rId24"/>
    <p:sldId id="411" r:id="rId25"/>
    <p:sldId id="412" r:id="rId26"/>
    <p:sldId id="413" r:id="rId27"/>
    <p:sldId id="414" r:id="rId28"/>
    <p:sldId id="415" r:id="rId29"/>
    <p:sldId id="437" r:id="rId30"/>
    <p:sldId id="416" r:id="rId31"/>
    <p:sldId id="417" r:id="rId32"/>
    <p:sldId id="418" r:id="rId33"/>
    <p:sldId id="438" r:id="rId34"/>
    <p:sldId id="419" r:id="rId35"/>
    <p:sldId id="439" r:id="rId36"/>
    <p:sldId id="420" r:id="rId37"/>
    <p:sldId id="440" r:id="rId38"/>
    <p:sldId id="421" r:id="rId39"/>
    <p:sldId id="441" r:id="rId40"/>
    <p:sldId id="422" r:id="rId41"/>
    <p:sldId id="442" r:id="rId42"/>
    <p:sldId id="423" r:id="rId43"/>
    <p:sldId id="443" r:id="rId44"/>
    <p:sldId id="424" r:id="rId45"/>
    <p:sldId id="444" r:id="rId46"/>
    <p:sldId id="425" r:id="rId47"/>
    <p:sldId id="426" r:id="rId48"/>
    <p:sldId id="445" r:id="rId49"/>
    <p:sldId id="427" r:id="rId50"/>
    <p:sldId id="446" r:id="rId51"/>
    <p:sldId id="428" r:id="rId52"/>
    <p:sldId id="429" r:id="rId53"/>
    <p:sldId id="430" r:id="rId54"/>
    <p:sldId id="431" r:id="rId55"/>
    <p:sldId id="434" r:id="rId56"/>
    <p:sldId id="258" r:id="rId57"/>
    <p:sldId id="277" r:id="rId58"/>
    <p:sldId id="259" r:id="rId59"/>
    <p:sldId id="278" r:id="rId60"/>
    <p:sldId id="279" r:id="rId61"/>
    <p:sldId id="280" r:id="rId62"/>
    <p:sldId id="282" r:id="rId63"/>
    <p:sldId id="260" r:id="rId64"/>
    <p:sldId id="284" r:id="rId65"/>
    <p:sldId id="286" r:id="rId66"/>
    <p:sldId id="287" r:id="rId67"/>
    <p:sldId id="288" r:id="rId68"/>
    <p:sldId id="289" r:id="rId69"/>
    <p:sldId id="290" r:id="rId70"/>
    <p:sldId id="292" r:id="rId71"/>
    <p:sldId id="291" r:id="rId72"/>
    <p:sldId id="293" r:id="rId73"/>
    <p:sldId id="294" r:id="rId74"/>
    <p:sldId id="295" r:id="rId75"/>
    <p:sldId id="296" r:id="rId76"/>
    <p:sldId id="297" r:id="rId77"/>
    <p:sldId id="298" r:id="rId78"/>
    <p:sldId id="299" r:id="rId79"/>
    <p:sldId id="775" r:id="rId80"/>
  </p:sldIdLst>
  <p:sldSz cx="9144000" cy="6858000" type="screen4x3"/>
  <p:notesSz cx="6858000" cy="92964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1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99"/>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3" autoAdjust="0"/>
    <p:restoredTop sz="86679" autoAdjust="0"/>
  </p:normalViewPr>
  <p:slideViewPr>
    <p:cSldViewPr>
      <p:cViewPr varScale="1">
        <p:scale>
          <a:sx n="66" d="100"/>
          <a:sy n="66" d="100"/>
        </p:scale>
        <p:origin x="1152" y="53"/>
      </p:cViewPr>
      <p:guideLst>
        <p:guide orient="horz" pos="211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63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592" cy="464980"/>
          </a:xfrm>
          <a:prstGeom prst="rect">
            <a:avLst/>
          </a:prstGeom>
        </p:spPr>
        <p:txBody>
          <a:bodyPr vert="horz" lIns="91440" tIns="45720" rIns="91440" bIns="45720" rtlCol="0"/>
          <a:lstStyle>
            <a:lvl1pPr algn="l">
              <a:defRPr sz="1200" smtClean="0"/>
            </a:lvl1pPr>
          </a:lstStyle>
          <a:p>
            <a:pPr>
              <a:defRPr/>
            </a:pPr>
            <a:endParaRPr lang="en-US"/>
          </a:p>
        </p:txBody>
      </p:sp>
      <p:sp>
        <p:nvSpPr>
          <p:cNvPr id="3" name="Date Placeholder 2"/>
          <p:cNvSpPr>
            <a:spLocks noGrp="1"/>
          </p:cNvSpPr>
          <p:nvPr>
            <p:ph type="dt" sz="quarter" idx="1"/>
          </p:nvPr>
        </p:nvSpPr>
        <p:spPr>
          <a:xfrm>
            <a:off x="3884842" y="1"/>
            <a:ext cx="2971592" cy="464980"/>
          </a:xfrm>
          <a:prstGeom prst="rect">
            <a:avLst/>
          </a:prstGeom>
        </p:spPr>
        <p:txBody>
          <a:bodyPr vert="horz" lIns="91440" tIns="45720" rIns="91440" bIns="45720" rtlCol="0"/>
          <a:lstStyle>
            <a:lvl1pPr algn="r">
              <a:defRPr sz="1200" smtClean="0"/>
            </a:lvl1pPr>
          </a:lstStyle>
          <a:p>
            <a:pPr>
              <a:defRPr/>
            </a:pPr>
            <a:fld id="{20331171-B744-4EB9-AA70-3BCE90014117}" type="datetimeFigureOut">
              <a:rPr lang="en-US"/>
              <a:pPr>
                <a:defRPr/>
              </a:pPr>
              <a:t>3/27/2025</a:t>
            </a:fld>
            <a:endParaRPr lang="en-US"/>
          </a:p>
        </p:txBody>
      </p:sp>
      <p:sp>
        <p:nvSpPr>
          <p:cNvPr id="4" name="Footer Placeholder 3"/>
          <p:cNvSpPr>
            <a:spLocks noGrp="1"/>
          </p:cNvSpPr>
          <p:nvPr>
            <p:ph type="ftr" sz="quarter" idx="2"/>
          </p:nvPr>
        </p:nvSpPr>
        <p:spPr>
          <a:xfrm>
            <a:off x="0" y="8829823"/>
            <a:ext cx="2971592" cy="464980"/>
          </a:xfrm>
          <a:prstGeom prst="rect">
            <a:avLst/>
          </a:prstGeom>
        </p:spPr>
        <p:txBody>
          <a:bodyPr vert="horz" lIns="91440" tIns="45720" rIns="91440" bIns="45720" rtlCol="0" anchor="b"/>
          <a:lstStyle>
            <a:lvl1pPr algn="l">
              <a:defRPr sz="1200" smtClean="0"/>
            </a:lvl1pPr>
          </a:lstStyle>
          <a:p>
            <a:pPr>
              <a:defRPr/>
            </a:pPr>
            <a:endParaRPr lang="en-US"/>
          </a:p>
        </p:txBody>
      </p:sp>
      <p:sp>
        <p:nvSpPr>
          <p:cNvPr id="5" name="Slide Number Placeholder 4"/>
          <p:cNvSpPr>
            <a:spLocks noGrp="1"/>
          </p:cNvSpPr>
          <p:nvPr>
            <p:ph type="sldNum" sz="quarter" idx="3"/>
          </p:nvPr>
        </p:nvSpPr>
        <p:spPr>
          <a:xfrm>
            <a:off x="3884842" y="8829823"/>
            <a:ext cx="2971592" cy="464980"/>
          </a:xfrm>
          <a:prstGeom prst="rect">
            <a:avLst/>
          </a:prstGeom>
        </p:spPr>
        <p:txBody>
          <a:bodyPr vert="horz" lIns="91440" tIns="45720" rIns="91440" bIns="45720" rtlCol="0" anchor="b"/>
          <a:lstStyle>
            <a:lvl1pPr algn="r">
              <a:defRPr sz="1200" smtClean="0"/>
            </a:lvl1pPr>
          </a:lstStyle>
          <a:p>
            <a:pPr>
              <a:defRPr/>
            </a:pPr>
            <a:fld id="{80D2D502-8719-4D3B-B0FF-7138F7FE0489}" type="slidenum">
              <a:rPr lang="en-US"/>
              <a:pPr>
                <a:defRPr/>
              </a:pPr>
              <a:t>‹#›</a:t>
            </a:fld>
            <a:endParaRPr lang="en-US"/>
          </a:p>
        </p:txBody>
      </p:sp>
    </p:spTree>
    <p:extLst>
      <p:ext uri="{BB962C8B-B14F-4D97-AF65-F5344CB8AC3E}">
        <p14:creationId xmlns:p14="http://schemas.microsoft.com/office/powerpoint/2010/main" val="32325364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1"/>
            <a:ext cx="2971592"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eaLnBrk="1" hangingPunct="1">
              <a:defRPr sz="1200" smtClean="0">
                <a:latin typeface="Times New Roman" pitchFamily="18" charset="0"/>
              </a:defRPr>
            </a:lvl1pPr>
          </a:lstStyle>
          <a:p>
            <a:pPr>
              <a:defRPr/>
            </a:pPr>
            <a:endParaRPr lang="en-US"/>
          </a:p>
        </p:txBody>
      </p:sp>
      <p:sp>
        <p:nvSpPr>
          <p:cNvPr id="8195" name="Rectangle 3"/>
          <p:cNvSpPr>
            <a:spLocks noGrp="1" noChangeArrowheads="1"/>
          </p:cNvSpPr>
          <p:nvPr>
            <p:ph type="dt" idx="1"/>
          </p:nvPr>
        </p:nvSpPr>
        <p:spPr bwMode="auto">
          <a:xfrm>
            <a:off x="3886410" y="1"/>
            <a:ext cx="2971591"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eaLnBrk="1" hangingPunct="1">
              <a:defRPr sz="1200" smtClean="0">
                <a:latin typeface="Times New Roman" pitchFamily="18" charset="0"/>
              </a:defRPr>
            </a:lvl1pPr>
          </a:lstStyle>
          <a:p>
            <a:pPr>
              <a:defRPr/>
            </a:pPr>
            <a:endParaRPr lang="en-US"/>
          </a:p>
        </p:txBody>
      </p:sp>
      <p:sp>
        <p:nvSpPr>
          <p:cNvPr id="61444"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914818" y="4416510"/>
            <a:ext cx="5028365" cy="418322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831421"/>
            <a:ext cx="2971592" cy="464979"/>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eaLnBrk="1" hangingPunct="1">
              <a:defRPr sz="1200" smtClean="0">
                <a:latin typeface="Times New Roman" pitchFamily="18" charset="0"/>
              </a:defRPr>
            </a:lvl1pPr>
          </a:lstStyle>
          <a:p>
            <a:pPr>
              <a:defRPr/>
            </a:pPr>
            <a:endParaRPr lang="en-US"/>
          </a:p>
        </p:txBody>
      </p:sp>
      <p:sp>
        <p:nvSpPr>
          <p:cNvPr id="8199" name="Rectangle 7"/>
          <p:cNvSpPr>
            <a:spLocks noGrp="1" noChangeArrowheads="1"/>
          </p:cNvSpPr>
          <p:nvPr>
            <p:ph type="sldNum" sz="quarter" idx="5"/>
          </p:nvPr>
        </p:nvSpPr>
        <p:spPr bwMode="auto">
          <a:xfrm>
            <a:off x="3886410" y="8831421"/>
            <a:ext cx="2971591" cy="464979"/>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eaLnBrk="1" hangingPunct="1">
              <a:defRPr sz="1200" smtClean="0">
                <a:latin typeface="Times New Roman" pitchFamily="18" charset="0"/>
              </a:defRPr>
            </a:lvl1pPr>
          </a:lstStyle>
          <a:p>
            <a:pPr>
              <a:defRPr/>
            </a:pPr>
            <a:fld id="{C0CCC2E3-5EBE-4846-8B73-1F5B2A40236C}" type="slidenum">
              <a:rPr lang="en-US"/>
              <a:pPr>
                <a:defRPr/>
              </a:pPr>
              <a:t>‹#›</a:t>
            </a:fld>
            <a:endParaRPr lang="en-US"/>
          </a:p>
        </p:txBody>
      </p:sp>
    </p:spTree>
    <p:extLst>
      <p:ext uri="{BB962C8B-B14F-4D97-AF65-F5344CB8AC3E}">
        <p14:creationId xmlns:p14="http://schemas.microsoft.com/office/powerpoint/2010/main" val="37720537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www.amazon.com/Exploratory-Software-Testing-Tricks-Techniques/dp/0321636414" TargetMode="External"/><Relationship Id="rId2" Type="http://schemas.openxmlformats.org/officeDocument/2006/relationships/slide" Target="../slides/slide74.xml"/><Relationship Id="rId1" Type="http://schemas.openxmlformats.org/officeDocument/2006/relationships/notesMaster" Target="../notesMasters/notesMaster1.xml"/><Relationship Id="rId5" Type="http://schemas.openxmlformats.org/officeDocument/2006/relationships/hyperlink" Target="https://community.wdf.sap.corp/sbs/people/D050313" TargetMode="External"/><Relationship Id="rId4" Type="http://schemas.openxmlformats.org/officeDocument/2006/relationships/hyperlink" Target="https://community.wdf.sap.corp/sbs/groups/manualtesting/blog/2010/10/18/exploratory-testing-tours-cheatsheet"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a:noFill/>
        </p:spPr>
        <p:txBody>
          <a:bodyPr/>
          <a:lstStyle/>
          <a:p>
            <a:r>
              <a:rPr lang="en-US"/>
              <a:t>Handouts</a:t>
            </a:r>
          </a:p>
        </p:txBody>
      </p:sp>
      <p:sp>
        <p:nvSpPr>
          <p:cNvPr id="37891" name="Rectangle 5"/>
          <p:cNvSpPr>
            <a:spLocks noGrp="1" noChangeArrowheads="1"/>
          </p:cNvSpPr>
          <p:nvPr>
            <p:ph type="sldNum" sz="quarter" idx="5"/>
          </p:nvPr>
        </p:nvSpPr>
        <p:spPr>
          <a:noFill/>
        </p:spPr>
        <p:txBody>
          <a:bodyPr/>
          <a:lstStyle/>
          <a:p>
            <a:fld id="{40B12957-DF2B-4E86-ACC3-9E171EC1C3A1}" type="slidenum">
              <a:rPr lang="en-US"/>
              <a:pPr/>
              <a:t>4</a:t>
            </a:fld>
            <a:endParaRPr lang="en-US"/>
          </a:p>
        </p:txBody>
      </p:sp>
      <p:sp>
        <p:nvSpPr>
          <p:cNvPr id="37892" name="Rectangle 2"/>
          <p:cNvSpPr>
            <a:spLocks noGrp="1" noRot="1" noChangeAspect="1" noChangeArrowheads="1" noTextEdit="1"/>
          </p:cNvSpPr>
          <p:nvPr>
            <p:ph type="sldImg"/>
          </p:nvPr>
        </p:nvSpPr>
        <p:spPr>
          <a:ln/>
        </p:spPr>
      </p:sp>
      <p:sp>
        <p:nvSpPr>
          <p:cNvPr id="37893"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38656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a:noFill/>
        </p:spPr>
        <p:txBody>
          <a:bodyPr/>
          <a:lstStyle/>
          <a:p>
            <a:r>
              <a:rPr lang="en-US"/>
              <a:t>Handouts</a:t>
            </a:r>
          </a:p>
        </p:txBody>
      </p:sp>
      <p:sp>
        <p:nvSpPr>
          <p:cNvPr id="45059" name="Rectangle 5"/>
          <p:cNvSpPr>
            <a:spLocks noGrp="1" noChangeArrowheads="1"/>
          </p:cNvSpPr>
          <p:nvPr>
            <p:ph type="sldNum" sz="quarter" idx="5"/>
          </p:nvPr>
        </p:nvSpPr>
        <p:spPr>
          <a:noFill/>
        </p:spPr>
        <p:txBody>
          <a:bodyPr/>
          <a:lstStyle/>
          <a:p>
            <a:fld id="{3EC75364-214E-42C8-AA0D-CFEAB3595DB7}" type="slidenum">
              <a:rPr lang="en-US"/>
              <a:pPr/>
              <a:t>13</a:t>
            </a:fld>
            <a:endParaRPr lang="en-US"/>
          </a:p>
        </p:txBody>
      </p:sp>
      <p:sp>
        <p:nvSpPr>
          <p:cNvPr id="45060" name="Rectangle 2"/>
          <p:cNvSpPr>
            <a:spLocks noGrp="1" noRot="1" noChangeAspect="1" noChangeArrowheads="1" noTextEdit="1"/>
          </p:cNvSpPr>
          <p:nvPr>
            <p:ph type="sldImg"/>
          </p:nvPr>
        </p:nvSpPr>
        <p:spPr>
          <a:ln/>
        </p:spPr>
      </p:sp>
      <p:sp>
        <p:nvSpPr>
          <p:cNvPr id="45061"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08063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a:noFill/>
        </p:spPr>
        <p:txBody>
          <a:bodyPr/>
          <a:lstStyle/>
          <a:p>
            <a:r>
              <a:rPr lang="en-US"/>
              <a:t>Handouts</a:t>
            </a:r>
          </a:p>
        </p:txBody>
      </p:sp>
      <p:sp>
        <p:nvSpPr>
          <p:cNvPr id="46083" name="Rectangle 5"/>
          <p:cNvSpPr>
            <a:spLocks noGrp="1" noChangeArrowheads="1"/>
          </p:cNvSpPr>
          <p:nvPr>
            <p:ph type="sldNum" sz="quarter" idx="5"/>
          </p:nvPr>
        </p:nvSpPr>
        <p:spPr>
          <a:noFill/>
        </p:spPr>
        <p:txBody>
          <a:bodyPr/>
          <a:lstStyle/>
          <a:p>
            <a:fld id="{6A9A04BA-C836-45AD-9ED6-455D4BA49211}" type="slidenum">
              <a:rPr lang="en-US"/>
              <a:pPr/>
              <a:t>14</a:t>
            </a:fld>
            <a:endParaRPr lang="en-US"/>
          </a:p>
        </p:txBody>
      </p:sp>
      <p:sp>
        <p:nvSpPr>
          <p:cNvPr id="46084" name="Rectangle 2"/>
          <p:cNvSpPr>
            <a:spLocks noGrp="1" noRot="1" noChangeAspect="1" noChangeArrowheads="1" noTextEdit="1"/>
          </p:cNvSpPr>
          <p:nvPr>
            <p:ph type="sldImg"/>
          </p:nvPr>
        </p:nvSpPr>
        <p:spPr>
          <a:ln/>
        </p:spPr>
      </p:sp>
      <p:sp>
        <p:nvSpPr>
          <p:cNvPr id="46085"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9509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a:noFill/>
        </p:spPr>
        <p:txBody>
          <a:bodyPr/>
          <a:lstStyle/>
          <a:p>
            <a:r>
              <a:rPr lang="en-US"/>
              <a:t>Handouts</a:t>
            </a:r>
          </a:p>
        </p:txBody>
      </p:sp>
      <p:sp>
        <p:nvSpPr>
          <p:cNvPr id="47107" name="Rectangle 5"/>
          <p:cNvSpPr>
            <a:spLocks noGrp="1" noChangeArrowheads="1"/>
          </p:cNvSpPr>
          <p:nvPr>
            <p:ph type="sldNum" sz="quarter" idx="5"/>
          </p:nvPr>
        </p:nvSpPr>
        <p:spPr>
          <a:noFill/>
        </p:spPr>
        <p:txBody>
          <a:bodyPr/>
          <a:lstStyle/>
          <a:p>
            <a:fld id="{85B6F885-C802-451C-8396-BC8C1DD83C87}" type="slidenum">
              <a:rPr lang="en-US"/>
              <a:pPr/>
              <a:t>15</a:t>
            </a:fld>
            <a:endParaRPr lang="en-US"/>
          </a:p>
        </p:txBody>
      </p:sp>
      <p:sp>
        <p:nvSpPr>
          <p:cNvPr id="47108" name="Rectangle 2"/>
          <p:cNvSpPr>
            <a:spLocks noGrp="1" noRot="1" noChangeAspect="1" noChangeArrowheads="1" noTextEdit="1"/>
          </p:cNvSpPr>
          <p:nvPr>
            <p:ph type="sldImg"/>
          </p:nvPr>
        </p:nvSpPr>
        <p:spPr>
          <a:ln/>
        </p:spPr>
      </p:sp>
      <p:sp>
        <p:nvSpPr>
          <p:cNvPr id="47109"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533860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a:noFill/>
        </p:spPr>
        <p:txBody>
          <a:bodyPr/>
          <a:lstStyle/>
          <a:p>
            <a:r>
              <a:rPr lang="en-US"/>
              <a:t>Handouts</a:t>
            </a:r>
          </a:p>
        </p:txBody>
      </p:sp>
      <p:sp>
        <p:nvSpPr>
          <p:cNvPr id="48131" name="Rectangle 5"/>
          <p:cNvSpPr>
            <a:spLocks noGrp="1" noChangeArrowheads="1"/>
          </p:cNvSpPr>
          <p:nvPr>
            <p:ph type="sldNum" sz="quarter" idx="5"/>
          </p:nvPr>
        </p:nvSpPr>
        <p:spPr>
          <a:noFill/>
        </p:spPr>
        <p:txBody>
          <a:bodyPr/>
          <a:lstStyle/>
          <a:p>
            <a:fld id="{30BC663F-9D8D-48BC-B859-C898CF5D211E}" type="slidenum">
              <a:rPr lang="en-US"/>
              <a:pPr/>
              <a:t>16</a:t>
            </a:fld>
            <a:endParaRPr lang="en-US"/>
          </a:p>
        </p:txBody>
      </p:sp>
      <p:sp>
        <p:nvSpPr>
          <p:cNvPr id="48132" name="Rectangle 2"/>
          <p:cNvSpPr>
            <a:spLocks noGrp="1" noRot="1" noChangeAspect="1" noChangeArrowheads="1" noTextEdit="1"/>
          </p:cNvSpPr>
          <p:nvPr>
            <p:ph type="sldImg"/>
          </p:nvPr>
        </p:nvSpPr>
        <p:spPr>
          <a:ln/>
        </p:spPr>
      </p:sp>
      <p:sp>
        <p:nvSpPr>
          <p:cNvPr id="48133"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54833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a:noFill/>
        </p:spPr>
        <p:txBody>
          <a:bodyPr/>
          <a:lstStyle/>
          <a:p>
            <a:r>
              <a:rPr lang="en-US"/>
              <a:t>Handouts</a:t>
            </a:r>
          </a:p>
        </p:txBody>
      </p:sp>
      <p:sp>
        <p:nvSpPr>
          <p:cNvPr id="49155" name="Rectangle 5"/>
          <p:cNvSpPr>
            <a:spLocks noGrp="1" noChangeArrowheads="1"/>
          </p:cNvSpPr>
          <p:nvPr>
            <p:ph type="sldNum" sz="quarter" idx="5"/>
          </p:nvPr>
        </p:nvSpPr>
        <p:spPr>
          <a:noFill/>
        </p:spPr>
        <p:txBody>
          <a:bodyPr/>
          <a:lstStyle/>
          <a:p>
            <a:fld id="{09F6FD15-63C4-4055-8AA8-07A081EC1D40}" type="slidenum">
              <a:rPr lang="en-US"/>
              <a:pPr/>
              <a:t>25</a:t>
            </a:fld>
            <a:endParaRPr lang="en-US"/>
          </a:p>
        </p:txBody>
      </p:sp>
      <p:sp>
        <p:nvSpPr>
          <p:cNvPr id="49156" name="Rectangle 2"/>
          <p:cNvSpPr>
            <a:spLocks noGrp="1" noRot="1" noChangeAspect="1" noChangeArrowheads="1" noTextEdit="1"/>
          </p:cNvSpPr>
          <p:nvPr>
            <p:ph type="sldImg"/>
          </p:nvPr>
        </p:nvSpPr>
        <p:spPr>
          <a:ln/>
        </p:spPr>
      </p:sp>
      <p:sp>
        <p:nvSpPr>
          <p:cNvPr id="4915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19690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a:noFill/>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rPr>
              <a:t>Handouts</a:t>
            </a:r>
          </a:p>
        </p:txBody>
      </p:sp>
      <p:sp>
        <p:nvSpPr>
          <p:cNvPr id="37891" name="Rectangle 5"/>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0B12957-DF2B-4E86-ACC3-9E171EC1C3A1}" type="slidenum">
              <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37892" name="Rectangle 2"/>
          <p:cNvSpPr>
            <a:spLocks noGrp="1" noRot="1" noChangeAspect="1" noChangeArrowheads="1" noTextEdit="1"/>
          </p:cNvSpPr>
          <p:nvPr>
            <p:ph type="sldImg"/>
          </p:nvPr>
        </p:nvSpPr>
        <p:spPr>
          <a:ln/>
        </p:spPr>
      </p:sp>
      <p:sp>
        <p:nvSpPr>
          <p:cNvPr id="37893"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954766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a:noFill/>
        </p:spPr>
        <p:txBody>
          <a:bodyPr/>
          <a:lstStyle/>
          <a:p>
            <a:r>
              <a:rPr lang="en-US"/>
              <a:t>Handouts</a:t>
            </a:r>
          </a:p>
        </p:txBody>
      </p:sp>
      <p:sp>
        <p:nvSpPr>
          <p:cNvPr id="50179" name="Rectangle 5"/>
          <p:cNvSpPr>
            <a:spLocks noGrp="1" noChangeArrowheads="1"/>
          </p:cNvSpPr>
          <p:nvPr>
            <p:ph type="sldNum" sz="quarter" idx="5"/>
          </p:nvPr>
        </p:nvSpPr>
        <p:spPr>
          <a:noFill/>
        </p:spPr>
        <p:txBody>
          <a:bodyPr/>
          <a:lstStyle/>
          <a:p>
            <a:fld id="{C623F781-9992-43BB-8F29-5C249980364A}" type="slidenum">
              <a:rPr lang="en-US"/>
              <a:pPr/>
              <a:t>27</a:t>
            </a:fld>
            <a:endParaRPr lang="en-US"/>
          </a:p>
        </p:txBody>
      </p:sp>
      <p:sp>
        <p:nvSpPr>
          <p:cNvPr id="50180" name="Rectangle 2"/>
          <p:cNvSpPr>
            <a:spLocks noGrp="1" noRot="1" noChangeAspect="1" noChangeArrowheads="1" noTextEdit="1"/>
          </p:cNvSpPr>
          <p:nvPr>
            <p:ph type="sldImg"/>
          </p:nvPr>
        </p:nvSpPr>
        <p:spPr>
          <a:ln/>
        </p:spPr>
      </p:sp>
      <p:sp>
        <p:nvSpPr>
          <p:cNvPr id="50181"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53836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a:noFill/>
        </p:spPr>
        <p:txBody>
          <a:bodyPr/>
          <a:lstStyle/>
          <a:p>
            <a:r>
              <a:rPr lang="en-US"/>
              <a:t>Handouts</a:t>
            </a:r>
          </a:p>
        </p:txBody>
      </p:sp>
      <p:sp>
        <p:nvSpPr>
          <p:cNvPr id="51203" name="Rectangle 5"/>
          <p:cNvSpPr>
            <a:spLocks noGrp="1" noChangeArrowheads="1"/>
          </p:cNvSpPr>
          <p:nvPr>
            <p:ph type="sldNum" sz="quarter" idx="5"/>
          </p:nvPr>
        </p:nvSpPr>
        <p:spPr>
          <a:noFill/>
        </p:spPr>
        <p:txBody>
          <a:bodyPr/>
          <a:lstStyle/>
          <a:p>
            <a:fld id="{0A8E67AD-508C-4939-958A-14A652976472}" type="slidenum">
              <a:rPr lang="en-US"/>
              <a:pPr/>
              <a:t>28</a:t>
            </a:fld>
            <a:endParaRPr lang="en-US"/>
          </a:p>
        </p:txBody>
      </p:sp>
      <p:sp>
        <p:nvSpPr>
          <p:cNvPr id="51204" name="Rectangle 2"/>
          <p:cNvSpPr>
            <a:spLocks noGrp="1" noRot="1" noChangeAspect="1" noChangeArrowheads="1" noTextEdit="1"/>
          </p:cNvSpPr>
          <p:nvPr>
            <p:ph type="sldImg"/>
          </p:nvPr>
        </p:nvSpPr>
        <p:spPr>
          <a:ln/>
        </p:spPr>
      </p:sp>
      <p:sp>
        <p:nvSpPr>
          <p:cNvPr id="51205"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543605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a:noFill/>
        </p:spPr>
        <p:txBody>
          <a:bodyPr/>
          <a:lstStyle/>
          <a:p>
            <a:r>
              <a:rPr lang="en-US"/>
              <a:t>Handouts</a:t>
            </a:r>
          </a:p>
        </p:txBody>
      </p:sp>
      <p:sp>
        <p:nvSpPr>
          <p:cNvPr id="52227" name="Rectangle 5"/>
          <p:cNvSpPr>
            <a:spLocks noGrp="1" noChangeArrowheads="1"/>
          </p:cNvSpPr>
          <p:nvPr>
            <p:ph type="sldNum" sz="quarter" idx="5"/>
          </p:nvPr>
        </p:nvSpPr>
        <p:spPr>
          <a:noFill/>
        </p:spPr>
        <p:txBody>
          <a:bodyPr/>
          <a:lstStyle/>
          <a:p>
            <a:fld id="{EF17EE26-D887-4BA0-8912-7593FBB15977}" type="slidenum">
              <a:rPr lang="en-US"/>
              <a:pPr/>
              <a:t>29</a:t>
            </a:fld>
            <a:endParaRPr lang="en-US"/>
          </a:p>
        </p:txBody>
      </p:sp>
      <p:sp>
        <p:nvSpPr>
          <p:cNvPr id="52228" name="Rectangle 2"/>
          <p:cNvSpPr>
            <a:spLocks noGrp="1" noRot="1" noChangeAspect="1" noChangeArrowheads="1" noTextEdit="1"/>
          </p:cNvSpPr>
          <p:nvPr>
            <p:ph type="sldImg"/>
          </p:nvPr>
        </p:nvSpPr>
        <p:spPr>
          <a:ln/>
        </p:spPr>
      </p:sp>
      <p:sp>
        <p:nvSpPr>
          <p:cNvPr id="52229"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68388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a:noFill/>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rPr>
              <a:t>Handouts</a:t>
            </a:r>
          </a:p>
        </p:txBody>
      </p:sp>
      <p:sp>
        <p:nvSpPr>
          <p:cNvPr id="37891" name="Rectangle 5"/>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0B12957-DF2B-4E86-ACC3-9E171EC1C3A1}" type="slidenum">
              <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37892" name="Rectangle 2"/>
          <p:cNvSpPr>
            <a:spLocks noGrp="1" noRot="1" noChangeAspect="1" noChangeArrowheads="1" noTextEdit="1"/>
          </p:cNvSpPr>
          <p:nvPr>
            <p:ph type="sldImg"/>
          </p:nvPr>
        </p:nvSpPr>
        <p:spPr>
          <a:ln/>
        </p:spPr>
      </p:sp>
      <p:sp>
        <p:nvSpPr>
          <p:cNvPr id="37893"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70229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a:noFill/>
        </p:spPr>
        <p:txBody>
          <a:bodyPr/>
          <a:lstStyle/>
          <a:p>
            <a:r>
              <a:rPr lang="en-US"/>
              <a:t>Handouts</a:t>
            </a:r>
          </a:p>
        </p:txBody>
      </p:sp>
      <p:sp>
        <p:nvSpPr>
          <p:cNvPr id="38915" name="Rectangle 5"/>
          <p:cNvSpPr>
            <a:spLocks noGrp="1" noChangeArrowheads="1"/>
          </p:cNvSpPr>
          <p:nvPr>
            <p:ph type="sldNum" sz="quarter" idx="5"/>
          </p:nvPr>
        </p:nvSpPr>
        <p:spPr>
          <a:noFill/>
        </p:spPr>
        <p:txBody>
          <a:bodyPr/>
          <a:lstStyle/>
          <a:p>
            <a:fld id="{D5CBFB8A-9891-45C6-8C18-17FA1D9DDBFF}" type="slidenum">
              <a:rPr lang="en-US"/>
              <a:pPr/>
              <a:t>5</a:t>
            </a:fld>
            <a:endParaRPr lang="en-US"/>
          </a:p>
        </p:txBody>
      </p:sp>
      <p:sp>
        <p:nvSpPr>
          <p:cNvPr id="38916" name="Rectangle 2"/>
          <p:cNvSpPr>
            <a:spLocks noGrp="1" noRot="1" noChangeAspect="1" noChangeArrowheads="1" noTextEdit="1"/>
          </p:cNvSpPr>
          <p:nvPr>
            <p:ph type="sldImg"/>
          </p:nvPr>
        </p:nvSpPr>
        <p:spPr>
          <a:ln/>
        </p:spPr>
      </p:sp>
      <p:sp>
        <p:nvSpPr>
          <p:cNvPr id="3891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127589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a:noFill/>
        </p:spPr>
        <p:txBody>
          <a:bodyPr/>
          <a:lstStyle/>
          <a:p>
            <a:r>
              <a:rPr lang="en-US"/>
              <a:t>Handouts</a:t>
            </a:r>
          </a:p>
        </p:txBody>
      </p:sp>
      <p:sp>
        <p:nvSpPr>
          <p:cNvPr id="53251" name="Rectangle 5"/>
          <p:cNvSpPr>
            <a:spLocks noGrp="1" noChangeArrowheads="1"/>
          </p:cNvSpPr>
          <p:nvPr>
            <p:ph type="sldNum" sz="quarter" idx="5"/>
          </p:nvPr>
        </p:nvSpPr>
        <p:spPr>
          <a:noFill/>
        </p:spPr>
        <p:txBody>
          <a:bodyPr/>
          <a:lstStyle/>
          <a:p>
            <a:fld id="{363EBC8A-FD99-4B05-8E7B-E89F507FB56E}" type="slidenum">
              <a:rPr lang="en-US"/>
              <a:pPr/>
              <a:t>31</a:t>
            </a:fld>
            <a:endParaRPr lang="en-US"/>
          </a:p>
        </p:txBody>
      </p:sp>
      <p:sp>
        <p:nvSpPr>
          <p:cNvPr id="53252" name="Rectangle 2"/>
          <p:cNvSpPr>
            <a:spLocks noGrp="1" noRot="1" noChangeAspect="1" noChangeArrowheads="1" noTextEdit="1"/>
          </p:cNvSpPr>
          <p:nvPr>
            <p:ph type="sldImg"/>
          </p:nvPr>
        </p:nvSpPr>
        <p:spPr>
          <a:ln/>
        </p:spPr>
      </p:sp>
      <p:sp>
        <p:nvSpPr>
          <p:cNvPr id="53253"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539060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a:noFill/>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rPr>
              <a:t>Handouts</a:t>
            </a:r>
          </a:p>
        </p:txBody>
      </p:sp>
      <p:sp>
        <p:nvSpPr>
          <p:cNvPr id="37891" name="Rectangle 5"/>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0B12957-DF2B-4E86-ACC3-9E171EC1C3A1}" type="slidenum">
              <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37892" name="Rectangle 2"/>
          <p:cNvSpPr>
            <a:spLocks noGrp="1" noRot="1" noChangeAspect="1" noChangeArrowheads="1" noTextEdit="1"/>
          </p:cNvSpPr>
          <p:nvPr>
            <p:ph type="sldImg"/>
          </p:nvPr>
        </p:nvSpPr>
        <p:spPr>
          <a:ln/>
        </p:spPr>
      </p:sp>
      <p:sp>
        <p:nvSpPr>
          <p:cNvPr id="37893"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18018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a:noFill/>
        </p:spPr>
        <p:txBody>
          <a:bodyPr/>
          <a:lstStyle/>
          <a:p>
            <a:r>
              <a:rPr lang="en-US"/>
              <a:t>Handouts</a:t>
            </a:r>
          </a:p>
        </p:txBody>
      </p:sp>
      <p:sp>
        <p:nvSpPr>
          <p:cNvPr id="54275" name="Rectangle 5"/>
          <p:cNvSpPr>
            <a:spLocks noGrp="1" noChangeArrowheads="1"/>
          </p:cNvSpPr>
          <p:nvPr>
            <p:ph type="sldNum" sz="quarter" idx="5"/>
          </p:nvPr>
        </p:nvSpPr>
        <p:spPr>
          <a:noFill/>
        </p:spPr>
        <p:txBody>
          <a:bodyPr/>
          <a:lstStyle/>
          <a:p>
            <a:fld id="{59FAEB44-EE49-4DD4-BA53-D5ED0C7BED32}" type="slidenum">
              <a:rPr lang="en-US"/>
              <a:pPr/>
              <a:t>33</a:t>
            </a:fld>
            <a:endParaRPr lang="en-US"/>
          </a:p>
        </p:txBody>
      </p:sp>
      <p:sp>
        <p:nvSpPr>
          <p:cNvPr id="54276" name="Rectangle 2"/>
          <p:cNvSpPr>
            <a:spLocks noGrp="1" noRot="1" noChangeAspect="1" noChangeArrowheads="1" noTextEdit="1"/>
          </p:cNvSpPr>
          <p:nvPr>
            <p:ph type="sldImg"/>
          </p:nvPr>
        </p:nvSpPr>
        <p:spPr>
          <a:ln/>
        </p:spPr>
      </p:sp>
      <p:sp>
        <p:nvSpPr>
          <p:cNvPr id="5427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39049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a:noFill/>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rPr>
              <a:t>Handouts</a:t>
            </a:r>
          </a:p>
        </p:txBody>
      </p:sp>
      <p:sp>
        <p:nvSpPr>
          <p:cNvPr id="37891" name="Rectangle 5"/>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0B12957-DF2B-4E86-ACC3-9E171EC1C3A1}" type="slidenum">
              <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37892" name="Rectangle 2"/>
          <p:cNvSpPr>
            <a:spLocks noGrp="1" noRot="1" noChangeAspect="1" noChangeArrowheads="1" noTextEdit="1"/>
          </p:cNvSpPr>
          <p:nvPr>
            <p:ph type="sldImg"/>
          </p:nvPr>
        </p:nvSpPr>
        <p:spPr>
          <a:ln/>
        </p:spPr>
      </p:sp>
      <p:sp>
        <p:nvSpPr>
          <p:cNvPr id="37893"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9593995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a:noFill/>
        </p:spPr>
        <p:txBody>
          <a:bodyPr/>
          <a:lstStyle/>
          <a:p>
            <a:r>
              <a:rPr lang="en-US"/>
              <a:t>Handouts</a:t>
            </a:r>
          </a:p>
        </p:txBody>
      </p:sp>
      <p:sp>
        <p:nvSpPr>
          <p:cNvPr id="55299" name="Rectangle 5"/>
          <p:cNvSpPr>
            <a:spLocks noGrp="1" noChangeArrowheads="1"/>
          </p:cNvSpPr>
          <p:nvPr>
            <p:ph type="sldNum" sz="quarter" idx="5"/>
          </p:nvPr>
        </p:nvSpPr>
        <p:spPr>
          <a:noFill/>
        </p:spPr>
        <p:txBody>
          <a:bodyPr/>
          <a:lstStyle/>
          <a:p>
            <a:fld id="{42B3529C-E4D7-4B9C-96D5-E3D4D0EB4A25}" type="slidenum">
              <a:rPr lang="en-US"/>
              <a:pPr/>
              <a:t>35</a:t>
            </a:fld>
            <a:endParaRPr lang="en-US"/>
          </a:p>
        </p:txBody>
      </p:sp>
      <p:sp>
        <p:nvSpPr>
          <p:cNvPr id="55300" name="Rectangle 2"/>
          <p:cNvSpPr>
            <a:spLocks noGrp="1" noRot="1" noChangeAspect="1" noChangeArrowheads="1" noTextEdit="1"/>
          </p:cNvSpPr>
          <p:nvPr>
            <p:ph type="sldImg"/>
          </p:nvPr>
        </p:nvSpPr>
        <p:spPr>
          <a:ln/>
        </p:spPr>
      </p:sp>
      <p:sp>
        <p:nvSpPr>
          <p:cNvPr id="55301"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247199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a:noFill/>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rPr>
              <a:t>Handouts</a:t>
            </a:r>
          </a:p>
        </p:txBody>
      </p:sp>
      <p:sp>
        <p:nvSpPr>
          <p:cNvPr id="37891" name="Rectangle 5"/>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0B12957-DF2B-4E86-ACC3-9E171EC1C3A1}" type="slidenum">
              <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37892" name="Rectangle 2"/>
          <p:cNvSpPr>
            <a:spLocks noGrp="1" noRot="1" noChangeAspect="1" noChangeArrowheads="1" noTextEdit="1"/>
          </p:cNvSpPr>
          <p:nvPr>
            <p:ph type="sldImg"/>
          </p:nvPr>
        </p:nvSpPr>
        <p:spPr>
          <a:ln/>
        </p:spPr>
      </p:sp>
      <p:sp>
        <p:nvSpPr>
          <p:cNvPr id="37893"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886162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a:noFill/>
        </p:spPr>
        <p:txBody>
          <a:bodyPr/>
          <a:lstStyle/>
          <a:p>
            <a:r>
              <a:rPr lang="en-US"/>
              <a:t>Handouts</a:t>
            </a:r>
          </a:p>
        </p:txBody>
      </p:sp>
      <p:sp>
        <p:nvSpPr>
          <p:cNvPr id="56323" name="Rectangle 5"/>
          <p:cNvSpPr>
            <a:spLocks noGrp="1" noChangeArrowheads="1"/>
          </p:cNvSpPr>
          <p:nvPr>
            <p:ph type="sldNum" sz="quarter" idx="5"/>
          </p:nvPr>
        </p:nvSpPr>
        <p:spPr>
          <a:noFill/>
        </p:spPr>
        <p:txBody>
          <a:bodyPr/>
          <a:lstStyle/>
          <a:p>
            <a:fld id="{3AEA65CB-9C3D-4BF2-94DD-C38F0959045B}" type="slidenum">
              <a:rPr lang="en-US"/>
              <a:pPr/>
              <a:t>37</a:t>
            </a:fld>
            <a:endParaRPr lang="en-US"/>
          </a:p>
        </p:txBody>
      </p:sp>
      <p:sp>
        <p:nvSpPr>
          <p:cNvPr id="56324" name="Rectangle 2"/>
          <p:cNvSpPr>
            <a:spLocks noGrp="1" noRot="1" noChangeAspect="1" noChangeArrowheads="1" noTextEdit="1"/>
          </p:cNvSpPr>
          <p:nvPr>
            <p:ph type="sldImg"/>
          </p:nvPr>
        </p:nvSpPr>
        <p:spPr>
          <a:ln/>
        </p:spPr>
      </p:sp>
      <p:sp>
        <p:nvSpPr>
          <p:cNvPr id="56325"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824132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a:noFill/>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rPr>
              <a:t>Handouts</a:t>
            </a:r>
          </a:p>
        </p:txBody>
      </p:sp>
      <p:sp>
        <p:nvSpPr>
          <p:cNvPr id="37891" name="Rectangle 5"/>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0B12957-DF2B-4E86-ACC3-9E171EC1C3A1}" type="slidenum">
              <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37892" name="Rectangle 2"/>
          <p:cNvSpPr>
            <a:spLocks noGrp="1" noRot="1" noChangeAspect="1" noChangeArrowheads="1" noTextEdit="1"/>
          </p:cNvSpPr>
          <p:nvPr>
            <p:ph type="sldImg"/>
          </p:nvPr>
        </p:nvSpPr>
        <p:spPr>
          <a:ln/>
        </p:spPr>
      </p:sp>
      <p:sp>
        <p:nvSpPr>
          <p:cNvPr id="37893"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66387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a:noFill/>
        </p:spPr>
        <p:txBody>
          <a:bodyPr/>
          <a:lstStyle/>
          <a:p>
            <a:r>
              <a:rPr lang="en-US"/>
              <a:t>Handouts</a:t>
            </a:r>
          </a:p>
        </p:txBody>
      </p:sp>
      <p:sp>
        <p:nvSpPr>
          <p:cNvPr id="57347" name="Rectangle 5"/>
          <p:cNvSpPr>
            <a:spLocks noGrp="1" noChangeArrowheads="1"/>
          </p:cNvSpPr>
          <p:nvPr>
            <p:ph type="sldNum" sz="quarter" idx="5"/>
          </p:nvPr>
        </p:nvSpPr>
        <p:spPr>
          <a:noFill/>
        </p:spPr>
        <p:txBody>
          <a:bodyPr/>
          <a:lstStyle/>
          <a:p>
            <a:fld id="{EC148D57-1EBB-4266-B666-1AE9371DEEE7}" type="slidenum">
              <a:rPr lang="en-US"/>
              <a:pPr/>
              <a:t>39</a:t>
            </a:fld>
            <a:endParaRPr lang="en-US"/>
          </a:p>
        </p:txBody>
      </p:sp>
      <p:sp>
        <p:nvSpPr>
          <p:cNvPr id="57348" name="Rectangle 2"/>
          <p:cNvSpPr>
            <a:spLocks noGrp="1" noRot="1" noChangeAspect="1" noChangeArrowheads="1" noTextEdit="1"/>
          </p:cNvSpPr>
          <p:nvPr>
            <p:ph type="sldImg"/>
          </p:nvPr>
        </p:nvSpPr>
        <p:spPr>
          <a:ln/>
        </p:spPr>
      </p:sp>
      <p:sp>
        <p:nvSpPr>
          <p:cNvPr id="57349"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74157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a:noFill/>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rPr>
              <a:t>Handouts</a:t>
            </a:r>
          </a:p>
        </p:txBody>
      </p:sp>
      <p:sp>
        <p:nvSpPr>
          <p:cNvPr id="37891" name="Rectangle 5"/>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0B12957-DF2B-4E86-ACC3-9E171EC1C3A1}" type="slidenum">
              <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37892" name="Rectangle 2"/>
          <p:cNvSpPr>
            <a:spLocks noGrp="1" noRot="1" noChangeAspect="1" noChangeArrowheads="1" noTextEdit="1"/>
          </p:cNvSpPr>
          <p:nvPr>
            <p:ph type="sldImg"/>
          </p:nvPr>
        </p:nvSpPr>
        <p:spPr>
          <a:ln/>
        </p:spPr>
      </p:sp>
      <p:sp>
        <p:nvSpPr>
          <p:cNvPr id="37893"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2642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a:noFill/>
        </p:spPr>
        <p:txBody>
          <a:bodyPr/>
          <a:lstStyle/>
          <a:p>
            <a:r>
              <a:rPr lang="en-US"/>
              <a:t>Handouts</a:t>
            </a:r>
          </a:p>
        </p:txBody>
      </p:sp>
      <p:sp>
        <p:nvSpPr>
          <p:cNvPr id="39939" name="Rectangle 5"/>
          <p:cNvSpPr>
            <a:spLocks noGrp="1" noChangeArrowheads="1"/>
          </p:cNvSpPr>
          <p:nvPr>
            <p:ph type="sldNum" sz="quarter" idx="5"/>
          </p:nvPr>
        </p:nvSpPr>
        <p:spPr>
          <a:noFill/>
        </p:spPr>
        <p:txBody>
          <a:bodyPr/>
          <a:lstStyle/>
          <a:p>
            <a:fld id="{192385E7-FC1B-4F6B-B3D6-4FA238B03E02}" type="slidenum">
              <a:rPr lang="en-US"/>
              <a:pPr/>
              <a:t>6</a:t>
            </a:fld>
            <a:endParaRPr lang="en-US"/>
          </a:p>
        </p:txBody>
      </p:sp>
      <p:sp>
        <p:nvSpPr>
          <p:cNvPr id="39940" name="Rectangle 2"/>
          <p:cNvSpPr>
            <a:spLocks noGrp="1" noRot="1" noChangeAspect="1" noChangeArrowheads="1" noTextEdit="1"/>
          </p:cNvSpPr>
          <p:nvPr>
            <p:ph type="sldImg"/>
          </p:nvPr>
        </p:nvSpPr>
        <p:spPr>
          <a:ln/>
        </p:spPr>
      </p:sp>
      <p:sp>
        <p:nvSpPr>
          <p:cNvPr id="39941"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507524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a:noFill/>
        </p:spPr>
        <p:txBody>
          <a:bodyPr/>
          <a:lstStyle/>
          <a:p>
            <a:r>
              <a:rPr lang="en-US"/>
              <a:t>Handouts</a:t>
            </a:r>
          </a:p>
        </p:txBody>
      </p:sp>
      <p:sp>
        <p:nvSpPr>
          <p:cNvPr id="58371" name="Rectangle 5"/>
          <p:cNvSpPr>
            <a:spLocks noGrp="1" noChangeArrowheads="1"/>
          </p:cNvSpPr>
          <p:nvPr>
            <p:ph type="sldNum" sz="quarter" idx="5"/>
          </p:nvPr>
        </p:nvSpPr>
        <p:spPr>
          <a:noFill/>
        </p:spPr>
        <p:txBody>
          <a:bodyPr/>
          <a:lstStyle/>
          <a:p>
            <a:fld id="{B27069A5-C11F-46D6-B401-B4427A9F2DDE}" type="slidenum">
              <a:rPr lang="en-US"/>
              <a:pPr/>
              <a:t>41</a:t>
            </a:fld>
            <a:endParaRPr lang="en-US"/>
          </a:p>
        </p:txBody>
      </p:sp>
      <p:sp>
        <p:nvSpPr>
          <p:cNvPr id="58372" name="Rectangle 2"/>
          <p:cNvSpPr>
            <a:spLocks noGrp="1" noRot="1" noChangeAspect="1" noChangeArrowheads="1" noTextEdit="1"/>
          </p:cNvSpPr>
          <p:nvPr>
            <p:ph type="sldImg"/>
          </p:nvPr>
        </p:nvSpPr>
        <p:spPr>
          <a:ln/>
        </p:spPr>
      </p:sp>
      <p:sp>
        <p:nvSpPr>
          <p:cNvPr id="58373"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77747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a:noFill/>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rPr>
              <a:t>Handouts</a:t>
            </a:r>
          </a:p>
        </p:txBody>
      </p:sp>
      <p:sp>
        <p:nvSpPr>
          <p:cNvPr id="37891" name="Rectangle 5"/>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0B12957-DF2B-4E86-ACC3-9E171EC1C3A1}" type="slidenum">
              <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37892" name="Rectangle 2"/>
          <p:cNvSpPr>
            <a:spLocks noGrp="1" noRot="1" noChangeAspect="1" noChangeArrowheads="1" noTextEdit="1"/>
          </p:cNvSpPr>
          <p:nvPr>
            <p:ph type="sldImg"/>
          </p:nvPr>
        </p:nvSpPr>
        <p:spPr>
          <a:ln/>
        </p:spPr>
      </p:sp>
      <p:sp>
        <p:nvSpPr>
          <p:cNvPr id="37893"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03458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a:noFill/>
        </p:spPr>
        <p:txBody>
          <a:bodyPr/>
          <a:lstStyle/>
          <a:p>
            <a:r>
              <a:rPr lang="en-US"/>
              <a:t>Handouts</a:t>
            </a:r>
          </a:p>
        </p:txBody>
      </p:sp>
      <p:sp>
        <p:nvSpPr>
          <p:cNvPr id="59395" name="Rectangle 5"/>
          <p:cNvSpPr>
            <a:spLocks noGrp="1" noChangeArrowheads="1"/>
          </p:cNvSpPr>
          <p:nvPr>
            <p:ph type="sldNum" sz="quarter" idx="5"/>
          </p:nvPr>
        </p:nvSpPr>
        <p:spPr>
          <a:noFill/>
        </p:spPr>
        <p:txBody>
          <a:bodyPr/>
          <a:lstStyle/>
          <a:p>
            <a:fld id="{3D91A157-3F9F-4CAE-8B22-1CD87DE1F08F}" type="slidenum">
              <a:rPr lang="en-US"/>
              <a:pPr/>
              <a:t>43</a:t>
            </a:fld>
            <a:endParaRPr lang="en-US"/>
          </a:p>
        </p:txBody>
      </p:sp>
      <p:sp>
        <p:nvSpPr>
          <p:cNvPr id="59396" name="Rectangle 2"/>
          <p:cNvSpPr>
            <a:spLocks noGrp="1" noRot="1" noChangeAspect="1" noChangeArrowheads="1" noTextEdit="1"/>
          </p:cNvSpPr>
          <p:nvPr>
            <p:ph type="sldImg"/>
          </p:nvPr>
        </p:nvSpPr>
        <p:spPr>
          <a:ln/>
        </p:spPr>
      </p:sp>
      <p:sp>
        <p:nvSpPr>
          <p:cNvPr id="5939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227047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a:noFill/>
        </p:spPr>
        <p:txBody>
          <a:bodyPr/>
          <a:lstStyle/>
          <a:p>
            <a:r>
              <a:rPr lang="en-US"/>
              <a:t>Handouts</a:t>
            </a:r>
          </a:p>
        </p:txBody>
      </p:sp>
      <p:sp>
        <p:nvSpPr>
          <p:cNvPr id="60419" name="Rectangle 5"/>
          <p:cNvSpPr>
            <a:spLocks noGrp="1" noChangeArrowheads="1"/>
          </p:cNvSpPr>
          <p:nvPr>
            <p:ph type="sldNum" sz="quarter" idx="5"/>
          </p:nvPr>
        </p:nvSpPr>
        <p:spPr>
          <a:noFill/>
        </p:spPr>
        <p:txBody>
          <a:bodyPr/>
          <a:lstStyle/>
          <a:p>
            <a:fld id="{101FD0DD-3D67-4C89-BD7F-F1C1400B89A6}" type="slidenum">
              <a:rPr lang="en-US"/>
              <a:pPr/>
              <a:t>44</a:t>
            </a:fld>
            <a:endParaRPr lang="en-US"/>
          </a:p>
        </p:txBody>
      </p:sp>
      <p:sp>
        <p:nvSpPr>
          <p:cNvPr id="60420" name="Rectangle 2"/>
          <p:cNvSpPr>
            <a:spLocks noGrp="1" noRot="1" noChangeAspect="1" noChangeArrowheads="1" noTextEdit="1"/>
          </p:cNvSpPr>
          <p:nvPr>
            <p:ph type="sldImg"/>
          </p:nvPr>
        </p:nvSpPr>
        <p:spPr>
          <a:ln/>
        </p:spPr>
      </p:sp>
      <p:sp>
        <p:nvSpPr>
          <p:cNvPr id="60421"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8445062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a:noFill/>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rPr>
              <a:t>Handouts</a:t>
            </a:r>
          </a:p>
        </p:txBody>
      </p:sp>
      <p:sp>
        <p:nvSpPr>
          <p:cNvPr id="37891" name="Rectangle 5"/>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0B12957-DF2B-4E86-ACC3-9E171EC1C3A1}" type="slidenum">
              <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37892" name="Rectangle 2"/>
          <p:cNvSpPr>
            <a:spLocks noGrp="1" noRot="1" noChangeAspect="1" noChangeArrowheads="1" noTextEdit="1"/>
          </p:cNvSpPr>
          <p:nvPr>
            <p:ph type="sldImg"/>
          </p:nvPr>
        </p:nvSpPr>
        <p:spPr>
          <a:ln/>
        </p:spPr>
      </p:sp>
      <p:sp>
        <p:nvSpPr>
          <p:cNvPr id="37893"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582463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a:noFill/>
        </p:spPr>
        <p:txBody>
          <a:bodyPr/>
          <a:lstStyle/>
          <a:p>
            <a:r>
              <a:rPr lang="en-US"/>
              <a:t>Handouts</a:t>
            </a:r>
          </a:p>
        </p:txBody>
      </p:sp>
      <p:sp>
        <p:nvSpPr>
          <p:cNvPr id="61443" name="Rectangle 5"/>
          <p:cNvSpPr>
            <a:spLocks noGrp="1" noChangeArrowheads="1"/>
          </p:cNvSpPr>
          <p:nvPr>
            <p:ph type="sldNum" sz="quarter" idx="5"/>
          </p:nvPr>
        </p:nvSpPr>
        <p:spPr>
          <a:noFill/>
        </p:spPr>
        <p:txBody>
          <a:bodyPr/>
          <a:lstStyle/>
          <a:p>
            <a:fld id="{E6DEEA0A-67D5-4BC7-BB32-8972F40F7AD0}" type="slidenum">
              <a:rPr lang="en-US"/>
              <a:pPr/>
              <a:t>46</a:t>
            </a:fld>
            <a:endParaRPr lang="en-US"/>
          </a:p>
        </p:txBody>
      </p:sp>
      <p:sp>
        <p:nvSpPr>
          <p:cNvPr id="61444" name="Rectangle 2"/>
          <p:cNvSpPr>
            <a:spLocks noGrp="1" noRot="1" noChangeAspect="1" noChangeArrowheads="1" noTextEdit="1"/>
          </p:cNvSpPr>
          <p:nvPr>
            <p:ph type="sldImg"/>
          </p:nvPr>
        </p:nvSpPr>
        <p:spPr>
          <a:ln/>
        </p:spPr>
      </p:sp>
      <p:sp>
        <p:nvSpPr>
          <p:cNvPr id="61445"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428885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a:noFill/>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rPr>
              <a:t>Handouts</a:t>
            </a:r>
          </a:p>
        </p:txBody>
      </p:sp>
      <p:sp>
        <p:nvSpPr>
          <p:cNvPr id="37891" name="Rectangle 5"/>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0B12957-DF2B-4E86-ACC3-9E171EC1C3A1}" type="slidenum">
              <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37892" name="Rectangle 2"/>
          <p:cNvSpPr>
            <a:spLocks noGrp="1" noRot="1" noChangeAspect="1" noChangeArrowheads="1" noTextEdit="1"/>
          </p:cNvSpPr>
          <p:nvPr>
            <p:ph type="sldImg"/>
          </p:nvPr>
        </p:nvSpPr>
        <p:spPr>
          <a:ln/>
        </p:spPr>
      </p:sp>
      <p:sp>
        <p:nvSpPr>
          <p:cNvPr id="37893"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2562384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hdr" sz="quarter"/>
          </p:nvPr>
        </p:nvSpPr>
        <p:spPr>
          <a:noFill/>
        </p:spPr>
        <p:txBody>
          <a:bodyPr/>
          <a:lstStyle/>
          <a:p>
            <a:r>
              <a:rPr lang="en-US"/>
              <a:t>Handouts</a:t>
            </a:r>
          </a:p>
        </p:txBody>
      </p:sp>
      <p:sp>
        <p:nvSpPr>
          <p:cNvPr id="62467" name="Rectangle 5"/>
          <p:cNvSpPr>
            <a:spLocks noGrp="1" noChangeArrowheads="1"/>
          </p:cNvSpPr>
          <p:nvPr>
            <p:ph type="sldNum" sz="quarter" idx="5"/>
          </p:nvPr>
        </p:nvSpPr>
        <p:spPr>
          <a:noFill/>
        </p:spPr>
        <p:txBody>
          <a:bodyPr/>
          <a:lstStyle/>
          <a:p>
            <a:fld id="{B87115AD-F74B-489B-893D-293788B2864C}" type="slidenum">
              <a:rPr lang="en-US"/>
              <a:pPr/>
              <a:t>48</a:t>
            </a:fld>
            <a:endParaRPr lang="en-US"/>
          </a:p>
        </p:txBody>
      </p:sp>
      <p:sp>
        <p:nvSpPr>
          <p:cNvPr id="62468" name="Rectangle 2"/>
          <p:cNvSpPr>
            <a:spLocks noGrp="1" noRot="1" noChangeAspect="1" noChangeArrowheads="1" noTextEdit="1"/>
          </p:cNvSpPr>
          <p:nvPr>
            <p:ph type="sldImg"/>
          </p:nvPr>
        </p:nvSpPr>
        <p:spPr>
          <a:ln/>
        </p:spPr>
      </p:sp>
      <p:sp>
        <p:nvSpPr>
          <p:cNvPr id="62469"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320836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a:noFill/>
        </p:spPr>
        <p:txBody>
          <a:bodyPr/>
          <a:lstStyle/>
          <a:p>
            <a:r>
              <a:rPr lang="en-US"/>
              <a:t>Handouts</a:t>
            </a:r>
          </a:p>
        </p:txBody>
      </p:sp>
      <p:sp>
        <p:nvSpPr>
          <p:cNvPr id="63491" name="Rectangle 5"/>
          <p:cNvSpPr>
            <a:spLocks noGrp="1" noChangeArrowheads="1"/>
          </p:cNvSpPr>
          <p:nvPr>
            <p:ph type="sldNum" sz="quarter" idx="5"/>
          </p:nvPr>
        </p:nvSpPr>
        <p:spPr>
          <a:noFill/>
        </p:spPr>
        <p:txBody>
          <a:bodyPr/>
          <a:lstStyle/>
          <a:p>
            <a:fld id="{60FB73E7-D429-41F9-8AB0-81A205500D62}" type="slidenum">
              <a:rPr lang="en-US"/>
              <a:pPr/>
              <a:t>49</a:t>
            </a:fld>
            <a:endParaRPr lang="en-US"/>
          </a:p>
        </p:txBody>
      </p:sp>
      <p:sp>
        <p:nvSpPr>
          <p:cNvPr id="63492" name="Rectangle 2"/>
          <p:cNvSpPr>
            <a:spLocks noGrp="1" noRot="1" noChangeAspect="1" noChangeArrowheads="1" noTextEdit="1"/>
          </p:cNvSpPr>
          <p:nvPr>
            <p:ph type="sldImg"/>
          </p:nvPr>
        </p:nvSpPr>
        <p:spPr>
          <a:ln/>
        </p:spPr>
      </p:sp>
      <p:sp>
        <p:nvSpPr>
          <p:cNvPr id="63493"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4948169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a:noFill/>
        </p:spPr>
        <p:txBody>
          <a:bodyPr/>
          <a:lstStyle/>
          <a:p>
            <a:r>
              <a:rPr lang="en-US"/>
              <a:t>Handouts</a:t>
            </a:r>
          </a:p>
        </p:txBody>
      </p:sp>
      <p:sp>
        <p:nvSpPr>
          <p:cNvPr id="64515" name="Rectangle 5"/>
          <p:cNvSpPr>
            <a:spLocks noGrp="1" noChangeArrowheads="1"/>
          </p:cNvSpPr>
          <p:nvPr>
            <p:ph type="sldNum" sz="quarter" idx="5"/>
          </p:nvPr>
        </p:nvSpPr>
        <p:spPr>
          <a:noFill/>
        </p:spPr>
        <p:txBody>
          <a:bodyPr/>
          <a:lstStyle/>
          <a:p>
            <a:fld id="{97D7D356-AE3B-4AC7-A430-8DEDD12F6512}" type="slidenum">
              <a:rPr lang="en-US"/>
              <a:pPr/>
              <a:t>50</a:t>
            </a:fld>
            <a:endParaRPr lang="en-US"/>
          </a:p>
        </p:txBody>
      </p:sp>
      <p:sp>
        <p:nvSpPr>
          <p:cNvPr id="64516" name="Rectangle 2"/>
          <p:cNvSpPr>
            <a:spLocks noGrp="1" noRot="1" noChangeAspect="1" noChangeArrowheads="1" noTextEdit="1"/>
          </p:cNvSpPr>
          <p:nvPr>
            <p:ph type="sldImg"/>
          </p:nvPr>
        </p:nvSpPr>
        <p:spPr>
          <a:ln/>
        </p:spPr>
      </p:sp>
      <p:sp>
        <p:nvSpPr>
          <p:cNvPr id="6451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29058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a:noFill/>
        </p:spPr>
        <p:txBody>
          <a:bodyPr/>
          <a:lstStyle/>
          <a:p>
            <a:r>
              <a:rPr lang="en-US"/>
              <a:t>Handouts</a:t>
            </a:r>
          </a:p>
        </p:txBody>
      </p:sp>
      <p:sp>
        <p:nvSpPr>
          <p:cNvPr id="37891" name="Rectangle 5"/>
          <p:cNvSpPr>
            <a:spLocks noGrp="1" noChangeArrowheads="1"/>
          </p:cNvSpPr>
          <p:nvPr>
            <p:ph type="sldNum" sz="quarter" idx="5"/>
          </p:nvPr>
        </p:nvSpPr>
        <p:spPr>
          <a:noFill/>
        </p:spPr>
        <p:txBody>
          <a:bodyPr/>
          <a:lstStyle/>
          <a:p>
            <a:fld id="{40B12957-DF2B-4E86-ACC3-9E171EC1C3A1}" type="slidenum">
              <a:rPr lang="en-US"/>
              <a:pPr/>
              <a:t>7</a:t>
            </a:fld>
            <a:endParaRPr lang="en-US"/>
          </a:p>
        </p:txBody>
      </p:sp>
      <p:sp>
        <p:nvSpPr>
          <p:cNvPr id="37892" name="Rectangle 2"/>
          <p:cNvSpPr>
            <a:spLocks noGrp="1" noRot="1" noChangeAspect="1" noChangeArrowheads="1" noTextEdit="1"/>
          </p:cNvSpPr>
          <p:nvPr>
            <p:ph type="sldImg"/>
          </p:nvPr>
        </p:nvSpPr>
        <p:spPr>
          <a:ln/>
        </p:spPr>
      </p:sp>
      <p:sp>
        <p:nvSpPr>
          <p:cNvPr id="37893"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0351050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a:noFill/>
        </p:spPr>
        <p:txBody>
          <a:bodyPr/>
          <a:lstStyle/>
          <a:p>
            <a:r>
              <a:rPr lang="en-US"/>
              <a:t>Handouts</a:t>
            </a:r>
          </a:p>
        </p:txBody>
      </p:sp>
      <p:sp>
        <p:nvSpPr>
          <p:cNvPr id="65539" name="Rectangle 5"/>
          <p:cNvSpPr>
            <a:spLocks noGrp="1" noChangeArrowheads="1"/>
          </p:cNvSpPr>
          <p:nvPr>
            <p:ph type="sldNum" sz="quarter" idx="5"/>
          </p:nvPr>
        </p:nvSpPr>
        <p:spPr>
          <a:noFill/>
        </p:spPr>
        <p:txBody>
          <a:bodyPr/>
          <a:lstStyle/>
          <a:p>
            <a:fld id="{807BD7B4-817E-43F0-AB9B-C9838F623E80}" type="slidenum">
              <a:rPr lang="en-US"/>
              <a:pPr/>
              <a:t>51</a:t>
            </a:fld>
            <a:endParaRPr lang="en-US"/>
          </a:p>
        </p:txBody>
      </p:sp>
      <p:sp>
        <p:nvSpPr>
          <p:cNvPr id="65540" name="Rectangle 2"/>
          <p:cNvSpPr>
            <a:spLocks noGrp="1" noRot="1" noChangeAspect="1" noChangeArrowheads="1" noTextEdit="1"/>
          </p:cNvSpPr>
          <p:nvPr>
            <p:ph type="sldImg"/>
          </p:nvPr>
        </p:nvSpPr>
        <p:spPr>
          <a:ln/>
        </p:spPr>
      </p:sp>
      <p:sp>
        <p:nvSpPr>
          <p:cNvPr id="65541"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5901737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80000"/>
              </a:lnSpc>
            </a:pPr>
            <a:r>
              <a:rPr lang="en-US" sz="1100" dirty="0">
                <a:latin typeface="Sabon-Roman"/>
              </a:rPr>
              <a:t>In explorative</a:t>
            </a:r>
            <a:r>
              <a:rPr lang="en-US" sz="1100" baseline="0" dirty="0">
                <a:latin typeface="Sabon-Roman"/>
              </a:rPr>
              <a:t> testing all test activities are done concurrently and not very structured. There is no sequence of planning, test design (and documentation), creating test data, no focus on repeatability etc. There is however a test charter (defines test scope and time).</a:t>
            </a:r>
          </a:p>
          <a:p>
            <a:pPr marL="457200" marR="0" indent="-317500" algn="l" defTabSz="914400" rtl="0" eaLnBrk="1" fontAlgn="auto" latinLnBrk="0" hangingPunct="1">
              <a:lnSpc>
                <a:spcPct val="80000"/>
              </a:lnSpc>
              <a:spcBef>
                <a:spcPts val="0"/>
              </a:spcBef>
              <a:spcAft>
                <a:spcPts val="0"/>
              </a:spcAft>
              <a:buClr>
                <a:srgbClr val="000000"/>
              </a:buClr>
              <a:buSzPts val="1400"/>
              <a:buFont typeface="Arial"/>
              <a:buChar char="●"/>
              <a:tabLst/>
              <a:defRPr/>
            </a:pPr>
            <a:r>
              <a:rPr lang="en-US" sz="1100" baseline="0" dirty="0">
                <a:latin typeface="Sabon-Roman"/>
              </a:rPr>
              <a:t>Exploratory testing  is more like exploring a test scope. The intuition of the tester guides him where to look and for what. When issues / defects are found, then the tester usually does a drill-down in this area (heuristic: when you find one bug, there are usually more in the neighborhood). Test charters are intentionally high level and vague in order to give room for free exploration, yet give bounds to the scope so that multiple people will not do the same tests. All charters should have time limits. </a:t>
            </a:r>
          </a:p>
          <a:p>
            <a:pPr>
              <a:lnSpc>
                <a:spcPct val="80000"/>
              </a:lnSpc>
            </a:pPr>
            <a:endParaRPr lang="en-US" sz="1100" baseline="0" dirty="0">
              <a:latin typeface="Sabon-Roman"/>
            </a:endParaRPr>
          </a:p>
          <a:p>
            <a:pPr>
              <a:lnSpc>
                <a:spcPct val="80000"/>
              </a:lnSpc>
            </a:pPr>
            <a:endParaRPr lang="en-US" sz="1100" baseline="0" dirty="0">
              <a:latin typeface="Sabon-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911975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361037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Positioning</a:t>
            </a:r>
            <a:r>
              <a:rPr lang="en-US" b="1" baseline="0" dirty="0"/>
              <a:t> </a:t>
            </a:r>
            <a:r>
              <a:rPr lang="en-US" b="1" dirty="0"/>
              <a:t>ET (exploratory testing) vs.</a:t>
            </a:r>
            <a:r>
              <a:rPr lang="en-US" b="1" baseline="0" dirty="0"/>
              <a:t> Black Box Test Design and automation: </a:t>
            </a:r>
            <a:r>
              <a:rPr lang="en-US" b="1" dirty="0"/>
              <a:t> </a:t>
            </a:r>
          </a:p>
          <a:p>
            <a:pPr lvl="1">
              <a:buFont typeface="Arial" pitchFamily="34" charset="0"/>
              <a:buChar char="•"/>
            </a:pPr>
            <a:r>
              <a:rPr lang="en-US" baseline="0" dirty="0"/>
              <a:t>Exploratory and structured methods are complementary. </a:t>
            </a:r>
          </a:p>
          <a:p>
            <a:pPr lvl="1">
              <a:buFont typeface="Arial" pitchFamily="34" charset="0"/>
              <a:buChar char="•"/>
            </a:pPr>
            <a:r>
              <a:rPr lang="en-US" baseline="0" dirty="0"/>
              <a:t>Use ET (done by developers / POs) to quickly test all kinds of aspects in an efficient way</a:t>
            </a:r>
          </a:p>
          <a:p>
            <a:pPr lvl="1">
              <a:buFont typeface="Arial" pitchFamily="34" charset="0"/>
              <a:buChar char="•"/>
            </a:pPr>
            <a:r>
              <a:rPr lang="en-US" baseline="0" dirty="0"/>
              <a:t>ET is highly efficient since it basically does not define test cases in the classical sense (only charter and tour). But ET is also of course manual and therefore should not be repeated over and over (like automated tests).</a:t>
            </a:r>
          </a:p>
          <a:p>
            <a:pPr marL="147638" marR="0" lvl="1" indent="-147638" algn="l" defTabSz="914400" rtl="0" eaLnBrk="1" fontAlgn="auto" latinLnBrk="0" hangingPunct="1">
              <a:lnSpc>
                <a:spcPct val="100000"/>
              </a:lnSpc>
              <a:spcBef>
                <a:spcPts val="0"/>
              </a:spcBef>
              <a:spcAft>
                <a:spcPts val="0"/>
              </a:spcAft>
              <a:buClr>
                <a:schemeClr val="accent1"/>
              </a:buClr>
              <a:buSzPct val="80000"/>
              <a:buFont typeface="Arial" pitchFamily="34" charset="0"/>
              <a:buChar char="•"/>
              <a:tabLst/>
              <a:defRPr/>
            </a:pPr>
            <a:r>
              <a:rPr lang="en-US" baseline="0" dirty="0"/>
              <a:t>After the code is stable ('new code' tested once), define automated tests with thorough black-box test modeling for the important functions / actions .</a:t>
            </a:r>
          </a:p>
          <a:p>
            <a:pPr marL="147638" marR="0" lvl="1" indent="-147638" algn="l" defTabSz="914400" rtl="0" eaLnBrk="1" fontAlgn="auto" latinLnBrk="0" hangingPunct="1">
              <a:lnSpc>
                <a:spcPct val="100000"/>
              </a:lnSpc>
              <a:spcBef>
                <a:spcPts val="0"/>
              </a:spcBef>
              <a:spcAft>
                <a:spcPts val="0"/>
              </a:spcAft>
              <a:buClr>
                <a:schemeClr val="accent1"/>
              </a:buClr>
              <a:buSzPct val="80000"/>
              <a:buFont typeface="Arial" pitchFamily="34" charset="0"/>
              <a:buChar char="•"/>
              <a:tabLst/>
              <a:defRPr/>
            </a:pPr>
            <a:r>
              <a:rPr lang="en-US" baseline="0" dirty="0"/>
              <a:t>ET also blends well with test-driven-development (TDD).</a:t>
            </a:r>
          </a:p>
          <a:p>
            <a:pPr lvl="1">
              <a:buFont typeface="Arial" pitchFamily="34" charset="0"/>
              <a:buChar char="•"/>
            </a:pPr>
            <a:endParaRPr lang="en-US" baseline="0" dirty="0"/>
          </a:p>
          <a:p>
            <a:pPr lvl="1">
              <a:buFont typeface="Arial" pitchFamily="34" charset="0"/>
              <a:buChar char="•"/>
            </a:pPr>
            <a:r>
              <a:rPr lang="en-US" baseline="0" dirty="0"/>
              <a:t>What actually works best has to be learned by experience. </a:t>
            </a:r>
          </a:p>
          <a:p>
            <a:pPr lvl="1">
              <a:buFont typeface="Arial" pitchFamily="34" charset="0"/>
              <a:buChar char="•"/>
            </a:pPr>
            <a:endParaRPr lang="en-US" baseline="0" dirty="0"/>
          </a:p>
          <a:p>
            <a:pPr>
              <a:buFont typeface="Arial" pitchFamily="34" charset="0"/>
              <a:buChar char="•"/>
            </a:pPr>
            <a:endParaRPr lang="en-US" sz="1000" dirty="0"/>
          </a:p>
        </p:txBody>
      </p:sp>
    </p:spTree>
    <p:extLst>
      <p:ext uri="{BB962C8B-B14F-4D97-AF65-F5344CB8AC3E}">
        <p14:creationId xmlns:p14="http://schemas.microsoft.com/office/powerpoint/2010/main" val="23279696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Shape 5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9" name="Shape 5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041319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r>
              <a:rPr lang="de-DE" sz="1000" b="1" dirty="0"/>
              <a:t>Exploratory testing – example</a:t>
            </a:r>
          </a:p>
          <a:p>
            <a:endParaRPr lang="de-DE" sz="1000" b="1" dirty="0"/>
          </a:p>
          <a:p>
            <a:pPr marL="0" marR="0" indent="0" algn="l" defTabSz="914400" rtl="0" eaLnBrk="0" fontAlgn="base" latinLnBrk="0" hangingPunct="0">
              <a:lnSpc>
                <a:spcPct val="100000"/>
              </a:lnSpc>
              <a:spcBef>
                <a:spcPct val="75000"/>
              </a:spcBef>
              <a:spcAft>
                <a:spcPct val="0"/>
              </a:spcAft>
              <a:buClr>
                <a:schemeClr val="tx1"/>
              </a:buClr>
              <a:buSzPct val="80000"/>
              <a:buFont typeface="Wingdings" pitchFamily="2" charset="2"/>
              <a:buNone/>
              <a:tabLst/>
              <a:defRPr/>
            </a:pPr>
            <a:endParaRPr lang="de-DE" sz="1000" dirty="0">
              <a:latin typeface="Arial" pitchFamily="34" charset="0"/>
              <a:cs typeface="Arial" pitchFamily="34" charset="0"/>
            </a:endParaRPr>
          </a:p>
          <a:p>
            <a:pPr marL="0" marR="0" indent="0" algn="l" defTabSz="914400" rtl="0" eaLnBrk="0" fontAlgn="base" latinLnBrk="0" hangingPunct="0">
              <a:lnSpc>
                <a:spcPct val="100000"/>
              </a:lnSpc>
              <a:spcBef>
                <a:spcPct val="75000"/>
              </a:spcBef>
              <a:spcAft>
                <a:spcPct val="0"/>
              </a:spcAft>
              <a:buClr>
                <a:schemeClr val="tx1"/>
              </a:buClr>
              <a:buSzPct val="80000"/>
              <a:buFont typeface="Wingdings" pitchFamily="2" charset="2"/>
              <a:buNone/>
              <a:tabLst/>
              <a:defRPr/>
            </a:pPr>
            <a:r>
              <a:rPr lang="de-DE" sz="1000" dirty="0">
                <a:latin typeface="Arial" pitchFamily="34" charset="0"/>
                <a:cs typeface="Arial" pitchFamily="34" charset="0"/>
              </a:rPr>
              <a:t>The</a:t>
            </a:r>
            <a:r>
              <a:rPr lang="de-DE" sz="1000" baseline="0" dirty="0">
                <a:latin typeface="Arial" pitchFamily="34" charset="0"/>
                <a:cs typeface="Arial" pitchFamily="34" charset="0"/>
              </a:rPr>
              <a:t> GOOGL MAP example: </a:t>
            </a:r>
            <a:endParaRPr lang="de-DE" sz="1000" dirty="0">
              <a:latin typeface="Arial" pitchFamily="34" charset="0"/>
              <a:cs typeface="Arial" pitchFamily="34" charset="0"/>
            </a:endParaRPr>
          </a:p>
          <a:p>
            <a:pPr marL="0" marR="0" indent="0" algn="l" defTabSz="914400" rtl="0" eaLnBrk="0" fontAlgn="base" latinLnBrk="0" hangingPunct="0">
              <a:lnSpc>
                <a:spcPct val="100000"/>
              </a:lnSpc>
              <a:spcBef>
                <a:spcPct val="75000"/>
              </a:spcBef>
              <a:spcAft>
                <a:spcPct val="0"/>
              </a:spcAft>
              <a:buClr>
                <a:schemeClr val="tx1"/>
              </a:buClr>
              <a:buSzPct val="80000"/>
              <a:buFont typeface="Wingdings" pitchFamily="2" charset="2"/>
              <a:buNone/>
              <a:tabLst/>
              <a:defRPr/>
            </a:pPr>
            <a:r>
              <a:rPr lang="de-DE" sz="1000" dirty="0">
                <a:latin typeface="Arial" pitchFamily="34" charset="0"/>
                <a:cs typeface="Arial" pitchFamily="34" charset="0"/>
              </a:rPr>
              <a:t>Source: http://www.utest.com/webinars/exploratory-software-testing</a:t>
            </a:r>
          </a:p>
          <a:p>
            <a:endParaRPr lang="de-DE" sz="1000" b="1" dirty="0"/>
          </a:p>
          <a:p>
            <a:pPr marL="0" marR="0" indent="0" algn="l" defTabSz="914400" rtl="0" eaLnBrk="0" fontAlgn="base" latinLnBrk="0" hangingPunct="0">
              <a:lnSpc>
                <a:spcPct val="100000"/>
              </a:lnSpc>
              <a:spcBef>
                <a:spcPct val="75000"/>
              </a:spcBef>
              <a:spcAft>
                <a:spcPct val="0"/>
              </a:spcAft>
              <a:buClr>
                <a:schemeClr val="tx1"/>
              </a:buClr>
              <a:buSzPct val="80000"/>
              <a:buFont typeface="Wingdings" pitchFamily="2" charset="2"/>
              <a:buNone/>
              <a:tabLst/>
              <a:defRPr/>
            </a:pPr>
            <a:r>
              <a:rPr lang="de-DE" sz="1000" dirty="0">
                <a:latin typeface="Arial" pitchFamily="34" charset="0"/>
                <a:cs typeface="Arial" pitchFamily="34" charset="0"/>
              </a:rPr>
              <a:t>What has been the tour?</a:t>
            </a:r>
          </a:p>
          <a:p>
            <a:pPr marL="0" marR="0" indent="0" algn="l" defTabSz="914400" rtl="0" eaLnBrk="0" fontAlgn="base" latinLnBrk="0" hangingPunct="0">
              <a:lnSpc>
                <a:spcPct val="100000"/>
              </a:lnSpc>
              <a:spcBef>
                <a:spcPct val="75000"/>
              </a:spcBef>
              <a:spcAft>
                <a:spcPct val="0"/>
              </a:spcAft>
              <a:buClr>
                <a:schemeClr val="tx1"/>
              </a:buClr>
              <a:buSzPct val="80000"/>
              <a:buFont typeface="Wingdings" pitchFamily="2" charset="2"/>
              <a:buNone/>
              <a:tabLst/>
              <a:defRPr/>
            </a:pPr>
            <a:r>
              <a:rPr lang="de-DE" sz="1000" dirty="0">
                <a:latin typeface="Arial" pitchFamily="34" charset="0"/>
                <a:cs typeface="Arial" pitchFamily="34" charset="0"/>
              </a:rPr>
              <a:t>Some path / some data in your software is more important than others.</a:t>
            </a:r>
          </a:p>
          <a:p>
            <a:pPr marL="0" marR="0" indent="0" algn="l" defTabSz="914400" rtl="0" eaLnBrk="0" fontAlgn="base" latinLnBrk="0" hangingPunct="0">
              <a:lnSpc>
                <a:spcPct val="100000"/>
              </a:lnSpc>
              <a:spcBef>
                <a:spcPct val="75000"/>
              </a:spcBef>
              <a:spcAft>
                <a:spcPct val="0"/>
              </a:spcAft>
              <a:buClr>
                <a:schemeClr val="tx1"/>
              </a:buClr>
              <a:buSzPct val="80000"/>
              <a:buFont typeface="Wingdings" pitchFamily="2" charset="2"/>
              <a:buNone/>
              <a:tabLst/>
              <a:defRPr/>
            </a:pPr>
            <a:r>
              <a:rPr lang="de-DE" sz="1000" dirty="0">
                <a:latin typeface="Arial" pitchFamily="34" charset="0"/>
                <a:cs typeface="Arial" pitchFamily="34" charset="0"/>
              </a:rPr>
              <a:t>For the MAP application the national public places are quite important .</a:t>
            </a:r>
          </a:p>
          <a:p>
            <a:pPr marL="0" marR="0" indent="0" algn="l" defTabSz="914400" rtl="0" eaLnBrk="0" fontAlgn="base" latinLnBrk="0" hangingPunct="0">
              <a:lnSpc>
                <a:spcPct val="100000"/>
              </a:lnSpc>
              <a:spcBef>
                <a:spcPct val="75000"/>
              </a:spcBef>
              <a:spcAft>
                <a:spcPct val="0"/>
              </a:spcAft>
              <a:buClr>
                <a:schemeClr val="tx1"/>
              </a:buClr>
              <a:buSzPct val="80000"/>
              <a:buFont typeface="Wingdings" pitchFamily="2" charset="2"/>
              <a:buNone/>
              <a:tabLst/>
              <a:defRPr/>
            </a:pPr>
            <a:r>
              <a:rPr lang="de-DE" sz="1000" dirty="0">
                <a:latin typeface="Arial" pitchFamily="34" charset="0"/>
                <a:cs typeface="Arial" pitchFamily="34" charset="0"/>
              </a:rPr>
              <a:t>So</a:t>
            </a:r>
            <a:r>
              <a:rPr lang="de-DE" sz="1000" baseline="0" dirty="0">
                <a:latin typeface="Arial" pitchFamily="34" charset="0"/>
                <a:cs typeface="Arial" pitchFamily="34" charset="0"/>
              </a:rPr>
              <a:t> the test tour has been : check the national buildings and public places</a:t>
            </a:r>
          </a:p>
          <a:p>
            <a:endParaRPr lang="de-DE" sz="1000" b="1" dirty="0"/>
          </a:p>
        </p:txBody>
      </p:sp>
    </p:spTree>
    <p:extLst>
      <p:ext uri="{BB962C8B-B14F-4D97-AF65-F5344CB8AC3E}">
        <p14:creationId xmlns:p14="http://schemas.microsoft.com/office/powerpoint/2010/main" val="3798669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Shape 5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9" name="Shape 5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98764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a:noFill/>
        </p:spPr>
        <p:txBody>
          <a:bodyPr/>
          <a:lstStyle/>
          <a:p>
            <a:r>
              <a:rPr lang="en-US"/>
              <a:t>Handouts</a:t>
            </a:r>
          </a:p>
        </p:txBody>
      </p:sp>
      <p:sp>
        <p:nvSpPr>
          <p:cNvPr id="40963" name="Rectangle 5"/>
          <p:cNvSpPr>
            <a:spLocks noGrp="1" noChangeArrowheads="1"/>
          </p:cNvSpPr>
          <p:nvPr>
            <p:ph type="sldNum" sz="quarter" idx="5"/>
          </p:nvPr>
        </p:nvSpPr>
        <p:spPr>
          <a:noFill/>
        </p:spPr>
        <p:txBody>
          <a:bodyPr/>
          <a:lstStyle/>
          <a:p>
            <a:fld id="{931B7EF1-ABD3-4A1B-84B1-1957475E1FA5}" type="slidenum">
              <a:rPr lang="en-US"/>
              <a:pPr/>
              <a:t>8</a:t>
            </a:fld>
            <a:endParaRPr lang="en-US"/>
          </a:p>
        </p:txBody>
      </p:sp>
      <p:sp>
        <p:nvSpPr>
          <p:cNvPr id="40964" name="Rectangle 2"/>
          <p:cNvSpPr>
            <a:spLocks noGrp="1" noRot="1" noChangeAspect="1" noChangeArrowheads="1" noTextEdit="1"/>
          </p:cNvSpPr>
          <p:nvPr>
            <p:ph type="sldImg"/>
          </p:nvPr>
        </p:nvSpPr>
        <p:spPr>
          <a:ln/>
        </p:spPr>
      </p:sp>
      <p:sp>
        <p:nvSpPr>
          <p:cNvPr id="40965"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0879807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Shape 5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9" name="Shape 5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04905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Shape 5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9" name="Shape 5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431298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Shape 5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9" name="Shape 5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716514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Shape 5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9" name="Shape 5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3480809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Shape 5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9" name="Shape 5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227249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Shape 5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9" name="Shape 5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6118728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Shape 5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9" name="Shape 5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683257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Shape 5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9" name="Shape 5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392925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Shape 5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9" name="Shape 5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085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Shape 5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9" name="Shape 5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89529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a:noFill/>
        </p:spPr>
        <p:txBody>
          <a:bodyPr/>
          <a:lstStyle/>
          <a:p>
            <a:r>
              <a:rPr lang="en-US"/>
              <a:t>Handouts</a:t>
            </a:r>
          </a:p>
        </p:txBody>
      </p:sp>
      <p:sp>
        <p:nvSpPr>
          <p:cNvPr id="41987" name="Rectangle 5"/>
          <p:cNvSpPr>
            <a:spLocks noGrp="1" noChangeArrowheads="1"/>
          </p:cNvSpPr>
          <p:nvPr>
            <p:ph type="sldNum" sz="quarter" idx="5"/>
          </p:nvPr>
        </p:nvSpPr>
        <p:spPr>
          <a:noFill/>
        </p:spPr>
        <p:txBody>
          <a:bodyPr/>
          <a:lstStyle/>
          <a:p>
            <a:fld id="{52DA8BA2-A809-4654-9ED6-E60144E71C78}" type="slidenum">
              <a:rPr lang="en-US"/>
              <a:pPr/>
              <a:t>9</a:t>
            </a:fld>
            <a:endParaRPr lang="en-US"/>
          </a:p>
        </p:txBody>
      </p:sp>
      <p:sp>
        <p:nvSpPr>
          <p:cNvPr id="41988" name="Rectangle 2"/>
          <p:cNvSpPr>
            <a:spLocks noGrp="1" noRot="1" noChangeAspect="1" noChangeArrowheads="1" noTextEdit="1"/>
          </p:cNvSpPr>
          <p:nvPr>
            <p:ph type="sldImg"/>
          </p:nvPr>
        </p:nvSpPr>
        <p:spPr>
          <a:ln/>
        </p:spPr>
      </p:sp>
      <p:sp>
        <p:nvSpPr>
          <p:cNvPr id="41989"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187426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Shape 5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9" name="Shape 5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781289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Shape 5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9" name="Shape 5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0346885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Rectangle 2"/>
          <p:cNvSpPr>
            <a:spLocks noGrp="1" noRot="1" noChangeAspect="1" noChangeArrowheads="1" noTextEdit="1"/>
          </p:cNvSpPr>
          <p:nvPr>
            <p:ph type="sldImg"/>
          </p:nvPr>
        </p:nvSpPr>
        <p:spPr>
          <a:xfrm>
            <a:off x="1143000" y="685800"/>
            <a:ext cx="4572000" cy="3429000"/>
          </a:xfrm>
          <a:ln/>
        </p:spPr>
      </p:sp>
      <p:sp>
        <p:nvSpPr>
          <p:cNvPr id="876547" name="Rectangle 3"/>
          <p:cNvSpPr>
            <a:spLocks noGrp="1" noChangeArrowheads="1"/>
          </p:cNvSpPr>
          <p:nvPr>
            <p:ph type="body" idx="1"/>
          </p:nvPr>
        </p:nvSpPr>
        <p:spPr/>
        <p:txBody>
          <a:bodyPr>
            <a:noAutofit/>
          </a:bodyPr>
          <a:lstStyle/>
          <a:p>
            <a:r>
              <a:rPr lang="de-DE" sz="1000" b="1" dirty="0"/>
              <a:t>Exploratory testing – Tours</a:t>
            </a:r>
          </a:p>
          <a:p>
            <a:endParaRPr lang="en-US" sz="1000" dirty="0"/>
          </a:p>
          <a:p>
            <a:r>
              <a:rPr lang="en-US" sz="1000" dirty="0"/>
              <a:t>Since the tour descriptions are not bound to any product type, technology or development process they even facilitate cross team communication. However, this works only if everybody fully understands each testing tour and which test approach and focus it represents. All tours are described in detail in James Whittaker’s book </a:t>
            </a:r>
            <a:r>
              <a:rPr lang="en-US" sz="1000" dirty="0">
                <a:hlinkClick r:id="rId3"/>
              </a:rPr>
              <a:t>"Exploratory Software Tours"</a:t>
            </a:r>
            <a:r>
              <a:rPr lang="en-US" sz="1000" dirty="0"/>
              <a:t>. But most teams do not have the time to go through the book so I decided to provide this little </a:t>
            </a:r>
            <a:r>
              <a:rPr lang="en-US" sz="1000" dirty="0" err="1"/>
              <a:t>cheatsheet</a:t>
            </a:r>
            <a:r>
              <a:rPr lang="en-US" sz="1000" dirty="0"/>
              <a:t> which describes the core idea of each tour and gives a simple example. Be aware that tours are not designed for manual testing only, on the contrary, they offer great inspiration for developers who are writing automated tests of any scale, as well.</a:t>
            </a:r>
          </a:p>
          <a:p>
            <a:endParaRPr lang="en-US" sz="1000" dirty="0"/>
          </a:p>
          <a:p>
            <a:r>
              <a:rPr lang="en-US" sz="1000" b="1" dirty="0"/>
              <a:t>BUSINESS</a:t>
            </a:r>
            <a:r>
              <a:rPr lang="en-US" sz="1000" b="1" baseline="0" dirty="0"/>
              <a:t> DISTRICT</a:t>
            </a:r>
          </a:p>
          <a:p>
            <a:br>
              <a:rPr lang="en-US" sz="1000" dirty="0"/>
            </a:br>
            <a:r>
              <a:rPr lang="en-US" sz="1000" i="1" dirty="0"/>
              <a:t>Guidebook Tour (F1 Tour)</a:t>
            </a:r>
            <a:endParaRPr lang="en-US" sz="1000" dirty="0"/>
          </a:p>
          <a:p>
            <a:r>
              <a:rPr lang="en-US" sz="1000" b="1" dirty="0"/>
              <a:t>Idea:</a:t>
            </a:r>
            <a:r>
              <a:rPr lang="en-US" sz="1000" dirty="0"/>
              <a:t> Use the product documentation as a guide through the application. Re-use </a:t>
            </a:r>
            <a:r>
              <a:rPr lang="en-US" sz="1000" dirty="0" err="1"/>
              <a:t>HowTo's</a:t>
            </a:r>
            <a:r>
              <a:rPr lang="en-US" sz="1000" dirty="0"/>
              <a:t> and tutorials. Try use cases/details described in educational documents (BC400/401, ...). After the tests the documentation should not contain any mistakes and all features should work exactly as documented.</a:t>
            </a:r>
          </a:p>
          <a:p>
            <a:endParaRPr lang="en-US" sz="1000" i="1" dirty="0"/>
          </a:p>
          <a:p>
            <a:r>
              <a:rPr lang="en-US" sz="1000" i="1" dirty="0"/>
              <a:t>Money Tour</a:t>
            </a:r>
            <a:endParaRPr lang="en-US" sz="1000" dirty="0"/>
          </a:p>
          <a:p>
            <a:r>
              <a:rPr lang="en-US" sz="1000" b="1" dirty="0"/>
              <a:t>Idea:</a:t>
            </a:r>
            <a:r>
              <a:rPr lang="en-US" sz="1000" dirty="0"/>
              <a:t> The money tour tests the features which were the main reasons that the customer bought the software in the first place. Usually these are the features which salespersons show when they try to sell the product. Let a salesperson do a product demo for you in order to find out what "money" features your application has.</a:t>
            </a:r>
          </a:p>
          <a:p>
            <a:br>
              <a:rPr lang="en-US" sz="1000" dirty="0"/>
            </a:br>
            <a:r>
              <a:rPr lang="en-US" sz="1000" i="1" dirty="0"/>
              <a:t>Landmark Tour</a:t>
            </a:r>
            <a:endParaRPr lang="en-US" sz="1000" dirty="0"/>
          </a:p>
          <a:p>
            <a:r>
              <a:rPr lang="en-US" sz="1000" b="1" dirty="0"/>
              <a:t>Idea:</a:t>
            </a:r>
            <a:r>
              <a:rPr lang="en-US" sz="1000" dirty="0"/>
              <a:t> Pick the most important features of your application and execute them </a:t>
            </a:r>
            <a:r>
              <a:rPr lang="en-US" sz="1000" b="1" dirty="0"/>
              <a:t>in different orders</a:t>
            </a:r>
            <a:r>
              <a:rPr lang="en-US" sz="1000" dirty="0"/>
              <a:t>. The landmark tour is not meant to be just testing the main functionality. This can and should be done by automated test. What an automated test cannot do is to put many features into all possible sequence orders. The goal of the landmark tour is thereby to test that the main features of an application work together in different orders.</a:t>
            </a:r>
          </a:p>
          <a:p>
            <a:r>
              <a:rPr lang="en-US" sz="1000" dirty="0"/>
              <a:t> </a:t>
            </a:r>
          </a:p>
          <a:p>
            <a:r>
              <a:rPr lang="en-US" sz="1000" i="1" dirty="0"/>
              <a:t>Intellectual Tour</a:t>
            </a:r>
            <a:endParaRPr lang="en-US" sz="1000" dirty="0"/>
          </a:p>
          <a:p>
            <a:r>
              <a:rPr lang="en-US" sz="1000" b="1" dirty="0"/>
              <a:t>Idea:</a:t>
            </a:r>
            <a:r>
              <a:rPr lang="en-US" sz="1000" dirty="0"/>
              <a:t> The intellectual tour is used to ask the software really </a:t>
            </a:r>
            <a:r>
              <a:rPr lang="en-US" sz="1000" b="1" dirty="0"/>
              <a:t>hard questions</a:t>
            </a:r>
            <a:r>
              <a:rPr lang="en-US" sz="1000" dirty="0"/>
              <a:t>. James Whittaker gives some questions as guidance for the intellectual tour: "How do we make the software work as hard as possible? Which features will stretch it to its limits? What inputs and data will cause it to perform the most processing? Which inputs might fool its error-checking routines? Which inputs and internal data will stress its capability to produce any specific output?"</a:t>
            </a:r>
          </a:p>
          <a:p>
            <a:br>
              <a:rPr lang="en-US" sz="1000" dirty="0"/>
            </a:br>
            <a:r>
              <a:rPr lang="en-US" sz="1000" i="1" dirty="0" err="1"/>
              <a:t>Fedex</a:t>
            </a:r>
            <a:r>
              <a:rPr lang="en-US" sz="1000" i="1" dirty="0"/>
              <a:t> Tour</a:t>
            </a:r>
            <a:endParaRPr lang="en-US" sz="1000" dirty="0"/>
          </a:p>
          <a:p>
            <a:r>
              <a:rPr lang="en-US" sz="1000" b="1" dirty="0"/>
              <a:t>Idea:</a:t>
            </a:r>
            <a:r>
              <a:rPr lang="en-US" sz="1000" dirty="0"/>
              <a:t> The FedEx tour is used to identify and </a:t>
            </a:r>
            <a:r>
              <a:rPr lang="en-US" sz="1000" b="1" dirty="0"/>
              <a:t>follow specific pieces of data </a:t>
            </a:r>
            <a:r>
              <a:rPr lang="en-US" sz="1000" dirty="0"/>
              <a:t>through the various part of the software which you are testing. The testers check that all parts properly interact with the data.</a:t>
            </a:r>
          </a:p>
          <a:p>
            <a:br>
              <a:rPr lang="en-US" sz="1000" dirty="0"/>
            </a:br>
            <a:r>
              <a:rPr lang="en-US" sz="1000" i="1" dirty="0"/>
              <a:t>After-Hours Tour</a:t>
            </a:r>
            <a:endParaRPr lang="en-US" sz="1000" dirty="0"/>
          </a:p>
          <a:p>
            <a:r>
              <a:rPr lang="en-US" sz="1000" b="1" dirty="0"/>
              <a:t>Idea:</a:t>
            </a:r>
            <a:r>
              <a:rPr lang="en-US" sz="1000" dirty="0"/>
              <a:t> Most applications perform tasks even when the </a:t>
            </a:r>
            <a:r>
              <a:rPr lang="en-US" sz="1000" b="1" dirty="0"/>
              <a:t>user is not interacting </a:t>
            </a:r>
            <a:r>
              <a:rPr lang="en-US" sz="1000" dirty="0"/>
              <a:t>with them. Backup jobs are running, data gets archived, clients might poll a backend server. The idea of the after-hours tour is to check the application for such tasks and make sure that these pieces of code which might not be directly connected to a feature are also getting tested.</a:t>
            </a:r>
          </a:p>
          <a:p>
            <a:br>
              <a:rPr lang="en-US" sz="1000" dirty="0"/>
            </a:br>
            <a:r>
              <a:rPr lang="en-US" sz="1000" i="1" dirty="0"/>
              <a:t>Garbage Collector‘s Tour</a:t>
            </a:r>
            <a:endParaRPr lang="en-US" sz="1000" dirty="0"/>
          </a:p>
          <a:p>
            <a:r>
              <a:rPr lang="en-US" sz="1000" b="1" dirty="0"/>
              <a:t>Idea:</a:t>
            </a:r>
            <a:r>
              <a:rPr lang="en-US" sz="1000" dirty="0"/>
              <a:t> Garbage-men go street by street, house by house. They stay only a few moments but they crisscross the neighborhood in a methodical manner. For software testing this means to </a:t>
            </a:r>
            <a:r>
              <a:rPr lang="en-US" sz="1000" b="1" dirty="0"/>
              <a:t>spot-check each and every capability/feature/module</a:t>
            </a:r>
            <a:r>
              <a:rPr lang="en-US" sz="1000" dirty="0"/>
              <a:t>/... within a defined scope.</a:t>
            </a:r>
          </a:p>
          <a:p>
            <a:endParaRPr lang="en-US" sz="1000" dirty="0"/>
          </a:p>
          <a:p>
            <a:r>
              <a:rPr lang="en-US" sz="1000" b="1" dirty="0"/>
              <a:t>TOURIST</a:t>
            </a:r>
            <a:r>
              <a:rPr lang="en-US" sz="1000" b="1" baseline="0" dirty="0"/>
              <a:t> DISTRICT</a:t>
            </a:r>
          </a:p>
          <a:p>
            <a:endParaRPr lang="en-US" sz="1000" b="1" dirty="0"/>
          </a:p>
          <a:p>
            <a:r>
              <a:rPr lang="en-US" sz="1000" dirty="0"/>
              <a:t>C</a:t>
            </a:r>
            <a:r>
              <a:rPr lang="en-US" sz="1000" i="1" dirty="0"/>
              <a:t>ollector's Tour</a:t>
            </a:r>
            <a:endParaRPr lang="en-US" sz="1000" dirty="0"/>
          </a:p>
          <a:p>
            <a:r>
              <a:rPr lang="en-US" sz="1000" b="1" dirty="0"/>
              <a:t>Idea: </a:t>
            </a:r>
            <a:r>
              <a:rPr lang="en-US" sz="1000" dirty="0"/>
              <a:t>Similar to a tourist traveling across the country collecting post cards from each state/large city, the idea behind the collectors tour is that a tester tests a specific feature by </a:t>
            </a:r>
            <a:r>
              <a:rPr lang="en-US" sz="1000" b="1" dirty="0"/>
              <a:t>collecting all outputs possible. </a:t>
            </a:r>
            <a:r>
              <a:rPr lang="en-US" sz="1000" dirty="0"/>
              <a:t>The focus of this tour is </a:t>
            </a:r>
            <a:r>
              <a:rPr lang="en-US" sz="1000" b="1" dirty="0"/>
              <a:t>completeness.</a:t>
            </a:r>
          </a:p>
          <a:p>
            <a:endParaRPr lang="en-US" sz="1000" i="1" dirty="0"/>
          </a:p>
          <a:p>
            <a:r>
              <a:rPr lang="en-US" sz="1000" i="1" dirty="0"/>
              <a:t>Lonely Businessman Tour</a:t>
            </a:r>
            <a:endParaRPr lang="en-US" sz="1000" dirty="0"/>
          </a:p>
          <a:p>
            <a:r>
              <a:rPr lang="en-US" sz="1000" b="1" dirty="0"/>
              <a:t>Idea:</a:t>
            </a:r>
            <a:r>
              <a:rPr lang="en-US" sz="1000" dirty="0"/>
              <a:t> Businessman travel a lot. The focus of this tour is to </a:t>
            </a:r>
            <a:r>
              <a:rPr lang="en-US" sz="1000" b="1" dirty="0"/>
              <a:t>"travel" as far through the application as possible</a:t>
            </a:r>
            <a:r>
              <a:rPr lang="en-US" sz="1000" dirty="0"/>
              <a:t>. Choose long paths over short paths. Which paths through the application need the most clicks, require the most screens?</a:t>
            </a:r>
          </a:p>
          <a:p>
            <a:endParaRPr lang="en-US" sz="1000" i="1" dirty="0"/>
          </a:p>
          <a:p>
            <a:r>
              <a:rPr lang="en-US" sz="1000" i="1" dirty="0"/>
              <a:t>Supermodel Tour</a:t>
            </a:r>
            <a:endParaRPr lang="en-US" sz="1000" dirty="0"/>
          </a:p>
          <a:p>
            <a:r>
              <a:rPr lang="en-US" sz="1000" b="1" dirty="0"/>
              <a:t>Idea:</a:t>
            </a:r>
            <a:r>
              <a:rPr lang="en-US" sz="1000" dirty="0"/>
              <a:t> The supermodel tour tests </a:t>
            </a:r>
            <a:r>
              <a:rPr lang="en-US" sz="1000" b="1" dirty="0"/>
              <a:t>only the UI and not the logic behind it. </a:t>
            </a:r>
            <a:r>
              <a:rPr lang="en-US" sz="1000" dirty="0"/>
              <a:t>The tester picks a feature and makes sure it follows the UI guidelines, all icons are correct, no texts contain spelling mistakes, etc. In order to  make it easier to check whether features follow the UI guidelines, it is a good idea to create short checklists together with the responsible UX person.</a:t>
            </a:r>
          </a:p>
          <a:p>
            <a:br>
              <a:rPr lang="en-US" sz="1000" dirty="0"/>
            </a:br>
            <a:r>
              <a:rPr lang="en-US" sz="1000" i="1" dirty="0"/>
              <a:t>TOGOF Test one get one free Tour</a:t>
            </a:r>
            <a:endParaRPr lang="en-US" sz="1000" dirty="0"/>
          </a:p>
          <a:p>
            <a:r>
              <a:rPr lang="en-US" sz="1000" b="1" dirty="0"/>
              <a:t>Idea:</a:t>
            </a:r>
            <a:r>
              <a:rPr lang="en-US" sz="1000" dirty="0"/>
              <a:t> The TOGOF tour focuses on testing what happens if </a:t>
            </a:r>
            <a:r>
              <a:rPr lang="en-US" sz="1000" b="1" dirty="0"/>
              <a:t>two or more instances of the same application are running simultaneously</a:t>
            </a:r>
            <a:r>
              <a:rPr lang="en-US" sz="1000" dirty="0"/>
              <a:t>. Start multiple instances, put them through the paces by causing each application to manipulate the memory and the disk. Come up with scenarios were two or more instances try to manipulate the same resource or let them all do the same thing at once.</a:t>
            </a:r>
          </a:p>
          <a:p>
            <a:endParaRPr lang="en-US" sz="1000" i="1" dirty="0"/>
          </a:p>
          <a:p>
            <a:r>
              <a:rPr lang="en-US" sz="1000" i="1" dirty="0"/>
              <a:t>Scottish Pub Tour</a:t>
            </a:r>
            <a:endParaRPr lang="en-US" sz="1000" dirty="0"/>
          </a:p>
          <a:p>
            <a:r>
              <a:rPr lang="en-US" sz="1000" b="1" dirty="0"/>
              <a:t>Idea:</a:t>
            </a:r>
            <a:r>
              <a:rPr lang="en-US" sz="1000" dirty="0"/>
              <a:t> Large cities have a large amount of pubs. Some are busy all the time some or not. In order to find the busy, popular ones you usually need a guide to tell you where to look. Transfer this idea to software products. Large and complex products have a lot of features. However, testers usually have a hard time finding the ones which are used a lot. The idea behind the tour is that the </a:t>
            </a:r>
            <a:r>
              <a:rPr lang="en-US" sz="1000" b="1" dirty="0"/>
              <a:t>testers actively try to find these features by talking with single user, user groups </a:t>
            </a:r>
            <a:r>
              <a:rPr lang="en-US" sz="1000" dirty="0"/>
              <a:t>in order to find features which might have already not been tested.</a:t>
            </a:r>
          </a:p>
          <a:p>
            <a:endParaRPr lang="en-US" sz="1000" b="1" i="1" dirty="0"/>
          </a:p>
          <a:p>
            <a:r>
              <a:rPr lang="en-US" sz="1000" b="1" i="0" dirty="0"/>
              <a:t>SEEDY DISTRICT</a:t>
            </a:r>
          </a:p>
          <a:p>
            <a:endParaRPr lang="en-US" sz="1000" b="1" i="0" dirty="0"/>
          </a:p>
          <a:p>
            <a:r>
              <a:rPr lang="en-US" sz="1000" i="1" dirty="0"/>
              <a:t>Saboteur Tour</a:t>
            </a:r>
            <a:endParaRPr lang="en-US" sz="1000" dirty="0"/>
          </a:p>
          <a:p>
            <a:r>
              <a:rPr lang="en-US" sz="1000" b="1" dirty="0"/>
              <a:t>Idea:</a:t>
            </a:r>
            <a:r>
              <a:rPr lang="en-US" sz="1000" dirty="0"/>
              <a:t> Test the software in the </a:t>
            </a:r>
            <a:r>
              <a:rPr lang="en-US" sz="1000" b="1" dirty="0"/>
              <a:t>most destructive way possible</a:t>
            </a:r>
            <a:r>
              <a:rPr lang="en-US" sz="1000" dirty="0"/>
              <a:t>: undermine the application when/how ever possible while focusing on the resources which the application needs, remove/restrict resources (block file access, restrict available memory/disk space), change environmental conditions (disconnect network connections,...). Focus only on needed resources.</a:t>
            </a:r>
          </a:p>
          <a:p>
            <a:endParaRPr lang="en-US" sz="1000" i="1" dirty="0"/>
          </a:p>
          <a:p>
            <a:r>
              <a:rPr lang="en-US" sz="1000" i="1" dirty="0"/>
              <a:t>Antisocial Tour</a:t>
            </a:r>
            <a:endParaRPr lang="en-US" sz="1000" dirty="0"/>
          </a:p>
          <a:p>
            <a:r>
              <a:rPr lang="en-US" sz="1000" b="1" dirty="0"/>
              <a:t>Idea:</a:t>
            </a:r>
            <a:r>
              <a:rPr lang="en-US" sz="1000" dirty="0"/>
              <a:t> Always do the opposite of what the others are doing. Use </a:t>
            </a:r>
            <a:r>
              <a:rPr lang="en-US" sz="1000" b="1" dirty="0"/>
              <a:t>invalid inputs </a:t>
            </a:r>
            <a:r>
              <a:rPr lang="en-US" sz="1000" dirty="0"/>
              <a:t>instead of valid ones. Execute features in the </a:t>
            </a:r>
            <a:r>
              <a:rPr lang="en-US" sz="1000" b="1" dirty="0"/>
              <a:t>wrong order. </a:t>
            </a:r>
            <a:r>
              <a:rPr lang="en-US" sz="1000" dirty="0"/>
              <a:t>Always think about the </a:t>
            </a:r>
            <a:r>
              <a:rPr lang="en-US" sz="1000" b="1" dirty="0"/>
              <a:t>opposites</a:t>
            </a:r>
            <a:r>
              <a:rPr lang="en-US" sz="1000" dirty="0"/>
              <a:t> e.g. if valid input is a number enter a character, if valid input is a picture file use a word file and so on. Testers should expect to see the a lot of error messages when they perform this tour.</a:t>
            </a:r>
          </a:p>
          <a:p>
            <a:endParaRPr lang="de-DE" sz="1000" b="1" dirty="0"/>
          </a:p>
          <a:p>
            <a:r>
              <a:rPr lang="en-US" sz="1000" i="1" dirty="0"/>
              <a:t>Obsessive Compulsive Tour</a:t>
            </a:r>
            <a:endParaRPr lang="en-US" sz="1000" dirty="0"/>
          </a:p>
          <a:p>
            <a:r>
              <a:rPr lang="en-US" sz="1000" b="1" dirty="0"/>
              <a:t>Idea:</a:t>
            </a:r>
            <a:r>
              <a:rPr lang="en-US" sz="1000" dirty="0"/>
              <a:t> </a:t>
            </a:r>
            <a:r>
              <a:rPr lang="en-US" sz="1000" b="1" dirty="0"/>
              <a:t>Repeat every step of a scenario twice</a:t>
            </a:r>
            <a:r>
              <a:rPr lang="en-US" sz="1000" dirty="0"/>
              <a:t> or as often as you want. Especially steps which manipulate data usually contain bugs which appear after lots of repetition. Same for error messages. Error handling code usually does not get as much attention from developers than other code. If you provoked an error message try to replicate the same error again and again.</a:t>
            </a:r>
          </a:p>
          <a:p>
            <a:endParaRPr lang="de-DE" sz="1000" b="1" dirty="0"/>
          </a:p>
          <a:p>
            <a:pPr marL="0" marR="0" indent="0" algn="l" defTabSz="914400" rtl="0" eaLnBrk="0" fontAlgn="base" latinLnBrk="0" hangingPunct="0">
              <a:lnSpc>
                <a:spcPct val="100000"/>
              </a:lnSpc>
              <a:spcBef>
                <a:spcPct val="75000"/>
              </a:spcBef>
              <a:spcAft>
                <a:spcPct val="0"/>
              </a:spcAft>
              <a:buClr>
                <a:schemeClr val="tx1"/>
              </a:buClr>
              <a:buSzPct val="80000"/>
              <a:buFont typeface="Wingdings" pitchFamily="2" charset="2"/>
              <a:buNone/>
              <a:tabLst/>
              <a:defRPr/>
            </a:pPr>
            <a:r>
              <a:rPr lang="en-US" sz="1000" b="1" i="0" dirty="0"/>
              <a:t>HISTORICAL DISTRICT</a:t>
            </a:r>
          </a:p>
          <a:p>
            <a:pPr marL="0" marR="0" indent="0" algn="l" defTabSz="914400" rtl="0" eaLnBrk="0" fontAlgn="base" latinLnBrk="0" hangingPunct="0">
              <a:lnSpc>
                <a:spcPct val="100000"/>
              </a:lnSpc>
              <a:spcBef>
                <a:spcPct val="75000"/>
              </a:spcBef>
              <a:spcAft>
                <a:spcPct val="0"/>
              </a:spcAft>
              <a:buClr>
                <a:schemeClr val="tx1"/>
              </a:buClr>
              <a:buSzPct val="80000"/>
              <a:buFont typeface="Wingdings" pitchFamily="2" charset="2"/>
              <a:buNone/>
              <a:tabLst/>
              <a:defRPr/>
            </a:pPr>
            <a:endParaRPr lang="en-US" sz="1000" b="1" i="0" dirty="0"/>
          </a:p>
          <a:p>
            <a:r>
              <a:rPr lang="en-US" sz="1000" i="1" dirty="0"/>
              <a:t>Bad Neighborhood Tour</a:t>
            </a:r>
            <a:endParaRPr lang="en-US" sz="1000" dirty="0"/>
          </a:p>
          <a:p>
            <a:r>
              <a:rPr lang="en-US" sz="1000" b="1" dirty="0"/>
              <a:t>Idea:</a:t>
            </a:r>
            <a:r>
              <a:rPr lang="en-US" sz="1000" dirty="0"/>
              <a:t> All software products have </a:t>
            </a:r>
            <a:r>
              <a:rPr lang="en-US" sz="1000" b="1" dirty="0"/>
              <a:t>parts which contain a lot of bugs. </a:t>
            </a:r>
            <a:r>
              <a:rPr lang="en-US" sz="1000" dirty="0"/>
              <a:t>Of course, you do not know which parts this will be in advance. However, after testing for some time you should be able to compile a list with locations were these "bad neighborhoods" are located. Now, you can specifically focus on those areas and run tours such as the garbage collector tour to make it bug free, again.</a:t>
            </a:r>
          </a:p>
          <a:p>
            <a:endParaRPr lang="en-US" sz="1000" dirty="0"/>
          </a:p>
          <a:p>
            <a:r>
              <a:rPr lang="en-US" sz="1000" i="1" dirty="0"/>
              <a:t>Museum Tour</a:t>
            </a:r>
            <a:endParaRPr lang="en-US" sz="1000" dirty="0"/>
          </a:p>
          <a:p>
            <a:r>
              <a:rPr lang="en-US" sz="1000" b="1" dirty="0"/>
              <a:t>Idea:</a:t>
            </a:r>
            <a:r>
              <a:rPr lang="en-US" sz="1000" dirty="0"/>
              <a:t> Large long running projects usually have tons of </a:t>
            </a:r>
            <a:r>
              <a:rPr lang="en-US" sz="1000" b="1" dirty="0"/>
              <a:t>legacy code</a:t>
            </a:r>
            <a:r>
              <a:rPr lang="en-US" sz="1000" dirty="0"/>
              <a:t>. The idea behind the museum tour is to have a look at these pieces of code. First find out which code </a:t>
            </a:r>
            <a:r>
              <a:rPr lang="en-US" sz="1000" b="1" dirty="0"/>
              <a:t>has not been changed for a long time </a:t>
            </a:r>
            <a:r>
              <a:rPr lang="en-US" sz="1000" dirty="0"/>
              <a:t>by running the necessary reports then use those information to test the features which execute this code. Even if your project only contains brand new code, make sure to check whether it interacts with older code via APIs etc. and make sure the interaction does not lead to bugs.</a:t>
            </a:r>
          </a:p>
          <a:p>
            <a:br>
              <a:rPr lang="en-US" sz="1000" dirty="0"/>
            </a:br>
            <a:r>
              <a:rPr lang="en-US" sz="1000" i="1" dirty="0"/>
              <a:t>Prior Version Tour</a:t>
            </a:r>
            <a:endParaRPr lang="en-US" sz="1000" dirty="0"/>
          </a:p>
          <a:p>
            <a:r>
              <a:rPr lang="en-US" sz="1000" b="1" dirty="0"/>
              <a:t>Idea:</a:t>
            </a:r>
            <a:r>
              <a:rPr lang="en-US" sz="1000" dirty="0"/>
              <a:t> Before a new product version gets released make sure that the all </a:t>
            </a:r>
            <a:r>
              <a:rPr lang="en-US" sz="1000" b="1" dirty="0"/>
              <a:t>test cases for the old version also are getting run</a:t>
            </a:r>
            <a:r>
              <a:rPr lang="en-US" sz="1000" dirty="0"/>
              <a:t> for the new version. Verify that no functionality got lost in the new version.</a:t>
            </a:r>
          </a:p>
          <a:p>
            <a:pPr marL="0" marR="0" indent="0" algn="l" defTabSz="914400" rtl="0" eaLnBrk="0" fontAlgn="base" latinLnBrk="0" hangingPunct="0">
              <a:lnSpc>
                <a:spcPct val="100000"/>
              </a:lnSpc>
              <a:spcBef>
                <a:spcPct val="75000"/>
              </a:spcBef>
              <a:spcAft>
                <a:spcPct val="0"/>
              </a:spcAft>
              <a:buClr>
                <a:schemeClr val="tx1"/>
              </a:buClr>
              <a:buSzPct val="80000"/>
              <a:buFont typeface="Wingdings" pitchFamily="2" charset="2"/>
              <a:buNone/>
              <a:tabLst/>
              <a:defRPr/>
            </a:pPr>
            <a:endParaRPr lang="en-US" sz="1000" i="0" dirty="0"/>
          </a:p>
          <a:p>
            <a:pPr marL="0" marR="0" indent="0" algn="l" defTabSz="914400" rtl="0" eaLnBrk="0" fontAlgn="base" latinLnBrk="0" hangingPunct="0">
              <a:lnSpc>
                <a:spcPct val="100000"/>
              </a:lnSpc>
              <a:spcBef>
                <a:spcPct val="75000"/>
              </a:spcBef>
              <a:spcAft>
                <a:spcPct val="0"/>
              </a:spcAft>
              <a:buClr>
                <a:schemeClr val="tx1"/>
              </a:buClr>
              <a:buSzPct val="80000"/>
              <a:buFont typeface="Wingdings" pitchFamily="2" charset="2"/>
              <a:buNone/>
              <a:tabLst/>
              <a:defRPr/>
            </a:pPr>
            <a:r>
              <a:rPr lang="en-US" sz="1000" b="1" i="0" dirty="0"/>
              <a:t>ENTERTAINMENT  DISTRICT</a:t>
            </a:r>
          </a:p>
          <a:p>
            <a:pPr marL="0" marR="0" indent="0" algn="l" defTabSz="914400" rtl="0" eaLnBrk="0" fontAlgn="base" latinLnBrk="0" hangingPunct="0">
              <a:lnSpc>
                <a:spcPct val="100000"/>
              </a:lnSpc>
              <a:spcBef>
                <a:spcPct val="75000"/>
              </a:spcBef>
              <a:spcAft>
                <a:spcPct val="0"/>
              </a:spcAft>
              <a:buClr>
                <a:schemeClr val="tx1"/>
              </a:buClr>
              <a:buSzPct val="80000"/>
              <a:buFont typeface="Wingdings" pitchFamily="2" charset="2"/>
              <a:buNone/>
              <a:tabLst/>
              <a:defRPr/>
            </a:pPr>
            <a:endParaRPr lang="en-US" sz="1000" b="1" i="0" dirty="0"/>
          </a:p>
          <a:p>
            <a:r>
              <a:rPr lang="en-US" sz="1000" i="1" dirty="0"/>
              <a:t>Supporting Actor Tour</a:t>
            </a:r>
            <a:endParaRPr lang="en-US" sz="1000" dirty="0"/>
          </a:p>
          <a:p>
            <a:r>
              <a:rPr lang="en-US" sz="1000" b="1" dirty="0"/>
              <a:t>Idea:</a:t>
            </a:r>
            <a:r>
              <a:rPr lang="en-US" sz="1000" dirty="0"/>
              <a:t> DO NOT exactly exercise the features which are in scope of the test case. Instead </a:t>
            </a:r>
            <a:r>
              <a:rPr lang="en-US" sz="1000" b="1" dirty="0"/>
              <a:t>test the nearest neighbor. </a:t>
            </a:r>
            <a:r>
              <a:rPr lang="en-US" sz="1000" dirty="0"/>
              <a:t>For example if the test case tells you to use the log in language German use English instead. If you should create a user with a German Address create one with an English address. This variation makes sure that test cases which have successfully been executed for a long time suddenly might find bugs again. It is a cheap way to introduce variations into old test cases.</a:t>
            </a:r>
          </a:p>
          <a:p>
            <a:endParaRPr lang="en-US" sz="1000" i="1" dirty="0"/>
          </a:p>
          <a:p>
            <a:r>
              <a:rPr lang="en-US" sz="1000" i="1" dirty="0"/>
              <a:t>Back-alley Tour</a:t>
            </a:r>
            <a:endParaRPr lang="en-US" sz="1000" dirty="0"/>
          </a:p>
          <a:p>
            <a:r>
              <a:rPr lang="en-US" sz="1000" b="1" dirty="0"/>
              <a:t>Idea:</a:t>
            </a:r>
            <a:r>
              <a:rPr lang="en-US" sz="1000" dirty="0"/>
              <a:t> The back alley tour is run </a:t>
            </a:r>
            <a:r>
              <a:rPr lang="en-US" sz="1000" b="1" dirty="0"/>
              <a:t>for features which users hardly use during their daily work</a:t>
            </a:r>
            <a:r>
              <a:rPr lang="en-US" sz="1000" dirty="0"/>
              <a:t>. This does not mean that these features are not important, quite the contrary, for example hopefully users never have to use features like data recovery. However, if they need them they have to work properly. Other examples for rarely used features are preference dialogs or features which only appear when the user starts the application for the first time.</a:t>
            </a:r>
          </a:p>
          <a:p>
            <a:endParaRPr lang="en-US" sz="1000" i="1" dirty="0"/>
          </a:p>
          <a:p>
            <a:r>
              <a:rPr lang="en-US" sz="1000" i="1" dirty="0"/>
              <a:t>All-</a:t>
            </a:r>
            <a:r>
              <a:rPr lang="en-US" sz="1000" i="1" dirty="0" err="1"/>
              <a:t>Nighter</a:t>
            </a:r>
            <a:r>
              <a:rPr lang="en-US" sz="1000" i="1" dirty="0"/>
              <a:t> Tour</a:t>
            </a:r>
            <a:endParaRPr lang="en-US" sz="1000" dirty="0"/>
          </a:p>
          <a:p>
            <a:r>
              <a:rPr lang="en-US" sz="1000" b="1" dirty="0"/>
              <a:t>Idea:</a:t>
            </a:r>
            <a:r>
              <a:rPr lang="en-US" sz="1000" dirty="0"/>
              <a:t> A lot of bugs only happen if the software has been </a:t>
            </a:r>
            <a:r>
              <a:rPr lang="en-US" sz="1000" b="1" dirty="0"/>
              <a:t>running for a long time</a:t>
            </a:r>
            <a:r>
              <a:rPr lang="en-US" sz="1000" dirty="0"/>
              <a:t>, for example such bugs could be memory leaks. The task of the All-nighter tour is to simulate this scenario. In order to simulate long running applications, etc it is often necessary to build some sort of test infrastructure and get computers which are not turned off overnight.</a:t>
            </a:r>
          </a:p>
          <a:p>
            <a:pPr marL="0" marR="0" indent="0" algn="l" defTabSz="914400" rtl="0" eaLnBrk="0" fontAlgn="base" latinLnBrk="0" hangingPunct="0">
              <a:lnSpc>
                <a:spcPct val="100000"/>
              </a:lnSpc>
              <a:spcBef>
                <a:spcPct val="75000"/>
              </a:spcBef>
              <a:spcAft>
                <a:spcPct val="0"/>
              </a:spcAft>
              <a:buClr>
                <a:schemeClr val="tx1"/>
              </a:buClr>
              <a:buSzPct val="80000"/>
              <a:buFont typeface="Wingdings" pitchFamily="2" charset="2"/>
              <a:buNone/>
              <a:tabLst/>
              <a:defRPr/>
            </a:pPr>
            <a:endParaRPr lang="en-US" sz="1000" i="0" dirty="0"/>
          </a:p>
          <a:p>
            <a:pPr marL="0" marR="0" indent="0" algn="l" defTabSz="914400" rtl="0" eaLnBrk="0" fontAlgn="base" latinLnBrk="0" hangingPunct="0">
              <a:lnSpc>
                <a:spcPct val="100000"/>
              </a:lnSpc>
              <a:spcBef>
                <a:spcPct val="75000"/>
              </a:spcBef>
              <a:spcAft>
                <a:spcPct val="0"/>
              </a:spcAft>
              <a:buClr>
                <a:schemeClr val="tx1"/>
              </a:buClr>
              <a:buSzPct val="80000"/>
              <a:buFont typeface="Wingdings" pitchFamily="2" charset="2"/>
              <a:buNone/>
              <a:tabLst/>
              <a:defRPr/>
            </a:pPr>
            <a:r>
              <a:rPr lang="en-US" sz="1000" b="1" i="0" dirty="0"/>
              <a:t>HOTEL DISTRICT</a:t>
            </a:r>
          </a:p>
          <a:p>
            <a:pPr marL="0" marR="0" indent="0" algn="l" defTabSz="914400" rtl="0" eaLnBrk="0" fontAlgn="base" latinLnBrk="0" hangingPunct="0">
              <a:lnSpc>
                <a:spcPct val="100000"/>
              </a:lnSpc>
              <a:spcBef>
                <a:spcPct val="75000"/>
              </a:spcBef>
              <a:spcAft>
                <a:spcPct val="0"/>
              </a:spcAft>
              <a:buClr>
                <a:schemeClr val="tx1"/>
              </a:buClr>
              <a:buSzPct val="80000"/>
              <a:buFont typeface="Wingdings" pitchFamily="2" charset="2"/>
              <a:buNone/>
              <a:tabLst/>
              <a:defRPr/>
            </a:pPr>
            <a:endParaRPr lang="en-US" sz="1000" b="1" i="0" dirty="0"/>
          </a:p>
          <a:p>
            <a:r>
              <a:rPr lang="en-US" sz="1000" i="1" dirty="0"/>
              <a:t>Rained-Out Tour</a:t>
            </a:r>
            <a:endParaRPr lang="en-US" sz="1000" dirty="0"/>
          </a:p>
          <a:p>
            <a:r>
              <a:rPr lang="en-US" sz="1000" b="1" dirty="0"/>
              <a:t>Idea:</a:t>
            </a:r>
            <a:r>
              <a:rPr lang="en-US" sz="1000" dirty="0"/>
              <a:t> In this tour you </a:t>
            </a:r>
            <a:r>
              <a:rPr lang="en-US" sz="1000" b="1" dirty="0"/>
              <a:t>use the cancel button A LOT</a:t>
            </a:r>
            <a:r>
              <a:rPr lang="en-US" sz="1000" dirty="0"/>
              <a:t>! Execute every kind of long running job, process and make sure that it is possible to cancel it. Examples for such scenarios are file transfers, batch jobs, complicated searches, etc. Start such features and use the cancel button or hit the Escape key.</a:t>
            </a:r>
          </a:p>
          <a:p>
            <a:br>
              <a:rPr lang="en-US" sz="1000" dirty="0"/>
            </a:br>
            <a:r>
              <a:rPr lang="en-US" sz="1000" i="1" dirty="0"/>
              <a:t>Coach Potato Tour</a:t>
            </a:r>
            <a:endParaRPr lang="en-US" sz="1000" dirty="0"/>
          </a:p>
          <a:p>
            <a:r>
              <a:rPr lang="en-US" sz="1000" b="1" dirty="0"/>
              <a:t>Idea: </a:t>
            </a:r>
            <a:r>
              <a:rPr lang="en-US" sz="1000" dirty="0"/>
              <a:t>Persons who are sitting on the coach, watching TV, eating potato chips are usually called coach potatoes. The idea behind this tour is to pick a feature and try </a:t>
            </a:r>
            <a:r>
              <a:rPr lang="en-US" sz="1000" b="1" dirty="0"/>
              <a:t>to test it with as little work as possible. </a:t>
            </a:r>
            <a:r>
              <a:rPr lang="en-US" sz="1000" dirty="0"/>
              <a:t>Some examples: test a user form and only enter the data which is absolutely necessary, navigate the application by only using the mouse. One idea of this tour is to ensure that the </a:t>
            </a:r>
            <a:r>
              <a:rPr lang="en-US" sz="1000" b="1" dirty="0"/>
              <a:t>default cases are getting tested</a:t>
            </a:r>
            <a:r>
              <a:rPr lang="en-US" sz="1000" dirty="0"/>
              <a:t>.</a:t>
            </a:r>
          </a:p>
          <a:p>
            <a:br>
              <a:rPr lang="en-US" sz="1000" dirty="0"/>
            </a:br>
            <a:br>
              <a:rPr lang="en-US" sz="1000" dirty="0"/>
            </a:br>
            <a:br>
              <a:rPr lang="en-US" sz="1000" dirty="0"/>
            </a:br>
            <a:r>
              <a:rPr lang="en-US" sz="1000" dirty="0"/>
              <a:t>S</a:t>
            </a:r>
            <a:r>
              <a:rPr lang="de-DE" sz="1000" b="1" dirty="0"/>
              <a:t>ource: </a:t>
            </a:r>
            <a:r>
              <a:rPr lang="en-US" sz="1000" b="1" dirty="0">
                <a:hlinkClick r:id="rId4"/>
              </a:rPr>
              <a:t>Exploratory Testing Tours </a:t>
            </a:r>
            <a:r>
              <a:rPr lang="en-US" sz="1000" b="1" dirty="0" err="1">
                <a:hlinkClick r:id="rId4"/>
              </a:rPr>
              <a:t>Cheatsheet</a:t>
            </a:r>
            <a:r>
              <a:rPr lang="en-US" sz="1000" b="1" dirty="0"/>
              <a:t> </a:t>
            </a:r>
            <a:r>
              <a:rPr lang="en-US" sz="1000" dirty="0"/>
              <a:t>Posted by </a:t>
            </a:r>
            <a:r>
              <a:rPr lang="en-US" sz="1000" dirty="0">
                <a:hlinkClick r:id="rId5" action="ppaction://hlinkfile"/>
              </a:rPr>
              <a:t>Thomas Alexander Ritter</a:t>
            </a:r>
            <a:r>
              <a:rPr lang="en-US" sz="1000" dirty="0"/>
              <a:t> on Oct 18, 2010 3:52:17 PM </a:t>
            </a:r>
          </a:p>
          <a:p>
            <a:endParaRPr lang="de-DE" sz="1000" b="1" dirty="0"/>
          </a:p>
          <a:p>
            <a:endParaRPr lang="de-DE" sz="1000" b="1" dirty="0"/>
          </a:p>
          <a:p>
            <a:endParaRPr lang="en-US" sz="1000" dirty="0"/>
          </a:p>
        </p:txBody>
      </p:sp>
    </p:spTree>
    <p:extLst>
      <p:ext uri="{BB962C8B-B14F-4D97-AF65-F5344CB8AC3E}">
        <p14:creationId xmlns:p14="http://schemas.microsoft.com/office/powerpoint/2010/main" val="4568532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b="1" dirty="0"/>
              <a:t>Positioning</a:t>
            </a:r>
            <a:r>
              <a:rPr lang="en-US" b="1" baseline="0" dirty="0"/>
              <a:t> </a:t>
            </a:r>
            <a:r>
              <a:rPr lang="en-US" b="1" dirty="0"/>
              <a:t>ET (exploratory testing) vs.</a:t>
            </a:r>
            <a:r>
              <a:rPr lang="en-US" b="1" baseline="0" dirty="0"/>
              <a:t> Black Box Test Design and automation: </a:t>
            </a:r>
            <a:r>
              <a:rPr lang="en-US" b="1" dirty="0"/>
              <a:t> </a:t>
            </a:r>
          </a:p>
          <a:p>
            <a:pPr lvl="1">
              <a:buFont typeface="Arial" pitchFamily="34" charset="0"/>
              <a:buChar char="•"/>
            </a:pPr>
            <a:r>
              <a:rPr lang="en-US" baseline="0" dirty="0"/>
              <a:t>Exploratory and structured methods are complementary. </a:t>
            </a:r>
          </a:p>
          <a:p>
            <a:pPr lvl="1">
              <a:buFont typeface="Arial" pitchFamily="34" charset="0"/>
              <a:buChar char="•"/>
            </a:pPr>
            <a:r>
              <a:rPr lang="en-US" baseline="0" dirty="0"/>
              <a:t>Use ET (done by developers / POs) to quickly test all kinds of aspects in an efficient way</a:t>
            </a:r>
          </a:p>
          <a:p>
            <a:pPr lvl="1">
              <a:buFont typeface="Arial" pitchFamily="34" charset="0"/>
              <a:buChar char="•"/>
            </a:pPr>
            <a:r>
              <a:rPr lang="en-US" baseline="0" dirty="0"/>
              <a:t>ET is highly efficient since it basically does not define test cases in the classical sense (only charter and tour). But ET is also of course manual and therefore should not be repeated over and over (like automated tests).</a:t>
            </a:r>
          </a:p>
          <a:p>
            <a:pPr marL="147638" marR="0" lvl="1" indent="-147638" algn="l" defTabSz="914400" rtl="0" eaLnBrk="1" fontAlgn="auto" latinLnBrk="0" hangingPunct="1">
              <a:lnSpc>
                <a:spcPct val="100000"/>
              </a:lnSpc>
              <a:spcBef>
                <a:spcPts val="0"/>
              </a:spcBef>
              <a:spcAft>
                <a:spcPts val="0"/>
              </a:spcAft>
              <a:buClr>
                <a:schemeClr val="accent1"/>
              </a:buClr>
              <a:buSzPct val="80000"/>
              <a:buFont typeface="Arial" pitchFamily="34" charset="0"/>
              <a:buChar char="•"/>
              <a:tabLst/>
              <a:defRPr/>
            </a:pPr>
            <a:r>
              <a:rPr lang="en-US" baseline="0" dirty="0"/>
              <a:t>After the code is stable ('new code' tested once), define automated tests with thorough black-box test modeling for the important functions / actions .</a:t>
            </a:r>
          </a:p>
          <a:p>
            <a:pPr marL="147638" marR="0" lvl="1" indent="-147638" algn="l" defTabSz="914400" rtl="0" eaLnBrk="1" fontAlgn="auto" latinLnBrk="0" hangingPunct="1">
              <a:lnSpc>
                <a:spcPct val="100000"/>
              </a:lnSpc>
              <a:spcBef>
                <a:spcPts val="0"/>
              </a:spcBef>
              <a:spcAft>
                <a:spcPts val="0"/>
              </a:spcAft>
              <a:buClr>
                <a:schemeClr val="accent1"/>
              </a:buClr>
              <a:buSzPct val="80000"/>
              <a:buFont typeface="Arial" pitchFamily="34" charset="0"/>
              <a:buChar char="•"/>
              <a:tabLst/>
              <a:defRPr/>
            </a:pPr>
            <a:r>
              <a:rPr lang="en-US" baseline="0" dirty="0"/>
              <a:t>ET also blends well with test-driven-development (TDD).</a:t>
            </a:r>
          </a:p>
          <a:p>
            <a:pPr lvl="1">
              <a:buFont typeface="Arial" pitchFamily="34" charset="0"/>
              <a:buChar char="•"/>
            </a:pPr>
            <a:endParaRPr lang="en-US" baseline="0" dirty="0"/>
          </a:p>
          <a:p>
            <a:pPr lvl="1">
              <a:buFont typeface="Arial" pitchFamily="34" charset="0"/>
              <a:buChar char="•"/>
            </a:pPr>
            <a:r>
              <a:rPr lang="en-US" baseline="0" dirty="0"/>
              <a:t>What actually works best has to be learned </a:t>
            </a:r>
            <a:r>
              <a:rPr lang="en-US" baseline="0"/>
              <a:t>by experience. </a:t>
            </a:r>
            <a:endParaRPr lang="en-US" baseline="0" dirty="0"/>
          </a:p>
          <a:p>
            <a:pPr>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D8C2C35-2B8A-446E-BEC0-FD36716C29AC}" type="slidenum">
              <a:rPr kumimoji="0" lang="de-DE"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75</a:t>
            </a:fld>
            <a:endParaRPr kumimoji="0" lang="de-DE"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99166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a:noFill/>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rPr>
              <a:t>Handouts</a:t>
            </a:r>
          </a:p>
        </p:txBody>
      </p:sp>
      <p:sp>
        <p:nvSpPr>
          <p:cNvPr id="37891" name="Rectangle 5"/>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0B12957-DF2B-4E86-ACC3-9E171EC1C3A1}" type="slidenum">
              <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37892" name="Rectangle 2"/>
          <p:cNvSpPr>
            <a:spLocks noGrp="1" noRot="1" noChangeAspect="1" noChangeArrowheads="1" noTextEdit="1"/>
          </p:cNvSpPr>
          <p:nvPr>
            <p:ph type="sldImg"/>
          </p:nvPr>
        </p:nvSpPr>
        <p:spPr>
          <a:ln/>
        </p:spPr>
      </p:sp>
      <p:sp>
        <p:nvSpPr>
          <p:cNvPr id="37893"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35984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a:noFill/>
        </p:spPr>
        <p:txBody>
          <a:bodyPr/>
          <a:lstStyle/>
          <a:p>
            <a:r>
              <a:rPr lang="en-US"/>
              <a:t>Handouts</a:t>
            </a:r>
          </a:p>
        </p:txBody>
      </p:sp>
      <p:sp>
        <p:nvSpPr>
          <p:cNvPr id="43011" name="Rectangle 5"/>
          <p:cNvSpPr>
            <a:spLocks noGrp="1" noChangeArrowheads="1"/>
          </p:cNvSpPr>
          <p:nvPr>
            <p:ph type="sldNum" sz="quarter" idx="5"/>
          </p:nvPr>
        </p:nvSpPr>
        <p:spPr>
          <a:noFill/>
        </p:spPr>
        <p:txBody>
          <a:bodyPr/>
          <a:lstStyle/>
          <a:p>
            <a:fld id="{2874F868-8E75-400D-902F-71414B145448}" type="slidenum">
              <a:rPr lang="en-US"/>
              <a:pPr/>
              <a:t>11</a:t>
            </a:fld>
            <a:endParaRPr lang="en-US"/>
          </a:p>
        </p:txBody>
      </p:sp>
      <p:sp>
        <p:nvSpPr>
          <p:cNvPr id="43012" name="Rectangle 2"/>
          <p:cNvSpPr>
            <a:spLocks noGrp="1" noRot="1" noChangeAspect="1" noChangeArrowheads="1" noTextEdit="1"/>
          </p:cNvSpPr>
          <p:nvPr>
            <p:ph type="sldImg"/>
          </p:nvPr>
        </p:nvSpPr>
        <p:spPr>
          <a:ln/>
        </p:spPr>
      </p:sp>
      <p:sp>
        <p:nvSpPr>
          <p:cNvPr id="43013"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995632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a:noFill/>
        </p:spPr>
        <p:txBody>
          <a:bodyPr/>
          <a:lstStyle/>
          <a:p>
            <a:r>
              <a:rPr lang="en-US"/>
              <a:t>Handouts</a:t>
            </a:r>
          </a:p>
        </p:txBody>
      </p:sp>
      <p:sp>
        <p:nvSpPr>
          <p:cNvPr id="44035" name="Rectangle 5"/>
          <p:cNvSpPr>
            <a:spLocks noGrp="1" noChangeArrowheads="1"/>
          </p:cNvSpPr>
          <p:nvPr>
            <p:ph type="sldNum" sz="quarter" idx="5"/>
          </p:nvPr>
        </p:nvSpPr>
        <p:spPr>
          <a:noFill/>
        </p:spPr>
        <p:txBody>
          <a:bodyPr/>
          <a:lstStyle/>
          <a:p>
            <a:fld id="{F15C5BE1-4D8B-48E0-A59B-EEB55268D282}" type="slidenum">
              <a:rPr lang="en-US"/>
              <a:pPr/>
              <a:t>12</a:t>
            </a:fld>
            <a:endParaRPr lang="en-US"/>
          </a:p>
        </p:txBody>
      </p:sp>
      <p:sp>
        <p:nvSpPr>
          <p:cNvPr id="44036" name="Rectangle 2"/>
          <p:cNvSpPr>
            <a:spLocks noGrp="1" noRot="1" noChangeAspect="1" noChangeArrowheads="1" noTextEdit="1"/>
          </p:cNvSpPr>
          <p:nvPr>
            <p:ph type="sldImg"/>
          </p:nvPr>
        </p:nvSpPr>
        <p:spPr>
          <a:ln/>
        </p:spPr>
      </p:sp>
      <p:sp>
        <p:nvSpPr>
          <p:cNvPr id="4403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75040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slide=id.g1f88252dc4_0_83"/><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slide=id.g1f88252dc4_0_83"/><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slide=id.g1f88252dc4_0_83"/><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slide=id.g1f88252dc4_0_83"/><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slide=id.g1f88252dc4_0_83"/><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slide=id.g1f88252dc4_0_83"/><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slide=id.g1f88252dc4_0_83"/><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slide=id.g1f88252dc4_0_83"/><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slide=id.g1f88252dc4_0_83"/><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slide=id.g1f88252dc4_0_83"/><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slide=id.g1f88252dc4_0_83"/><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pPr>
              <a:defRPr/>
            </a:pPr>
            <a:fld id="{4E474505-385D-4AAE-B071-E64777046DFB}" type="datetime1">
              <a:rPr lang="en-US" smtClean="0"/>
              <a:t>3/27/2025</a:t>
            </a:fld>
            <a:endParaRPr lang="en-US"/>
          </a:p>
        </p:txBody>
      </p:sp>
      <p:sp>
        <p:nvSpPr>
          <p:cNvPr id="19" name="Footer Placeholder 18"/>
          <p:cNvSpPr>
            <a:spLocks noGrp="1"/>
          </p:cNvSpPr>
          <p:nvPr>
            <p:ph type="ftr" sz="quarter" idx="11"/>
          </p:nvPr>
        </p:nvSpPr>
        <p:spPr/>
        <p:txBody>
          <a:bodyPr/>
          <a:lstStyle/>
          <a:p>
            <a:pPr>
              <a:defRPr/>
            </a:pPr>
            <a:r>
              <a:rPr lang="en-US"/>
              <a:t>-</a:t>
            </a:r>
          </a:p>
        </p:txBody>
      </p:sp>
      <p:sp>
        <p:nvSpPr>
          <p:cNvPr id="27" name="Slide Number Placeholder 26"/>
          <p:cNvSpPr>
            <a:spLocks noGrp="1"/>
          </p:cNvSpPr>
          <p:nvPr>
            <p:ph type="sldNum" sz="quarter" idx="12"/>
          </p:nvPr>
        </p:nvSpPr>
        <p:spPr/>
        <p:txBody>
          <a:bodyPr/>
          <a:lstStyle/>
          <a:p>
            <a:pPr>
              <a:defRPr/>
            </a:pPr>
            <a:fld id="{F3C645BA-A5B9-424D-8B28-15FC8F522E1A}" type="slidenum">
              <a:rPr lang="en-US" smtClean="0"/>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A0965CA2-DF57-463D-B73A-07A6299EA845}" type="datetime1">
              <a:rPr lang="en-US" smtClean="0"/>
              <a:t>3/27/2025</a:t>
            </a:fld>
            <a:endParaRPr lang="en-US"/>
          </a:p>
        </p:txBody>
      </p:sp>
      <p:sp>
        <p:nvSpPr>
          <p:cNvPr id="5" name="Footer Placeholder 4"/>
          <p:cNvSpPr>
            <a:spLocks noGrp="1"/>
          </p:cNvSpPr>
          <p:nvPr>
            <p:ph type="ftr" sz="quarter" idx="11"/>
          </p:nvPr>
        </p:nvSpPr>
        <p:spPr/>
        <p:txBody>
          <a:bodyPr/>
          <a:lstStyle/>
          <a:p>
            <a:pPr>
              <a:defRPr/>
            </a:pPr>
            <a:r>
              <a:rPr lang="en-US"/>
              <a:t>-</a:t>
            </a:r>
          </a:p>
        </p:txBody>
      </p:sp>
      <p:sp>
        <p:nvSpPr>
          <p:cNvPr id="6" name="Slide Number Placeholder 5"/>
          <p:cNvSpPr>
            <a:spLocks noGrp="1"/>
          </p:cNvSpPr>
          <p:nvPr>
            <p:ph type="sldNum" sz="quarter" idx="12"/>
          </p:nvPr>
        </p:nvSpPr>
        <p:spPr/>
        <p:txBody>
          <a:bodyPr/>
          <a:lstStyle/>
          <a:p>
            <a:pPr>
              <a:defRPr/>
            </a:pPr>
            <a:fld id="{3C2E6C2D-AE72-4C83-B747-815AEA9AF803}"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CE491E5D-EF7B-400B-ACFC-7CD45DCF5C3F}" type="datetime1">
              <a:rPr lang="en-US" smtClean="0"/>
              <a:t>3/27/2025</a:t>
            </a:fld>
            <a:endParaRPr lang="en-US"/>
          </a:p>
        </p:txBody>
      </p:sp>
      <p:sp>
        <p:nvSpPr>
          <p:cNvPr id="5" name="Footer Placeholder 4"/>
          <p:cNvSpPr>
            <a:spLocks noGrp="1"/>
          </p:cNvSpPr>
          <p:nvPr>
            <p:ph type="ftr" sz="quarter" idx="11"/>
          </p:nvPr>
        </p:nvSpPr>
        <p:spPr/>
        <p:txBody>
          <a:bodyPr/>
          <a:lstStyle/>
          <a:p>
            <a:pPr>
              <a:defRPr/>
            </a:pPr>
            <a:r>
              <a:rPr lang="en-US"/>
              <a:t>-</a:t>
            </a:r>
          </a:p>
        </p:txBody>
      </p:sp>
      <p:sp>
        <p:nvSpPr>
          <p:cNvPr id="6" name="Slide Number Placeholder 5"/>
          <p:cNvSpPr>
            <a:spLocks noGrp="1"/>
          </p:cNvSpPr>
          <p:nvPr>
            <p:ph type="sldNum" sz="quarter" idx="12"/>
          </p:nvPr>
        </p:nvSpPr>
        <p:spPr/>
        <p:txBody>
          <a:bodyPr/>
          <a:lstStyle/>
          <a:p>
            <a:pPr>
              <a:defRPr/>
            </a:pPr>
            <a:fld id="{CFA7EBF7-010E-48FF-9492-362C1B17F954}" type="slidenum">
              <a:rPr lang="en-US" smtClean="0"/>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690626" y="1346947"/>
            <a:ext cx="7667244"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90626" y="4299697"/>
            <a:ext cx="7667244"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90626" y="1484779"/>
            <a:ext cx="7667244"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7236911" y="4068923"/>
            <a:ext cx="810678"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788670" y="1432223"/>
            <a:ext cx="7475220" cy="3035808"/>
          </a:xfrm>
        </p:spPr>
        <p:txBody>
          <a:bodyPr anchor="ctr">
            <a:noAutofit/>
          </a:bodyPr>
          <a:lstStyle>
            <a:lvl1pPr algn="l">
              <a:lnSpc>
                <a:spcPct val="80000"/>
              </a:lnSpc>
              <a:defRPr sz="6000" cap="all" baseline="0">
                <a:blipFill dpi="0" rotWithShape="1">
                  <a:blip r:embed="rId4"/>
                  <a:srcRect/>
                  <a:tile tx="6350" ty="-127000" sx="65000" sy="64000" flip="none" algn="tl"/>
                </a:blipFill>
              </a:defRPr>
            </a:lvl1pPr>
          </a:lstStyle>
          <a:p>
            <a:r>
              <a:rPr lang="en-US" dirty="0"/>
              <a:t>Click to edit Master title style</a:t>
            </a:r>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650">
                <a:solidFill>
                  <a:schemeClr val="tx1"/>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dirty="0"/>
              <a:t>Click to edit Master subtitle style</a:t>
            </a:r>
          </a:p>
        </p:txBody>
      </p:sp>
      <p:sp>
        <p:nvSpPr>
          <p:cNvPr id="4" name="Date Placeholder 3"/>
          <p:cNvSpPr>
            <a:spLocks noGrp="1"/>
          </p:cNvSpPr>
          <p:nvPr>
            <p:ph type="dt" sz="half" idx="10"/>
          </p:nvPr>
        </p:nvSpPr>
        <p:spPr/>
        <p:txBody>
          <a:bodyPr/>
          <a:lstStyle/>
          <a:p>
            <a:fld id="{3201FF92-018A-4F01-8609-5093FC685708}" type="datetime1">
              <a:rPr lang="en-US" smtClean="0"/>
              <a:t>3/27/2025</a:t>
            </a:fld>
            <a:endParaRPr lang="en-US"/>
          </a:p>
        </p:txBody>
      </p:sp>
      <p:sp>
        <p:nvSpPr>
          <p:cNvPr id="5" name="Footer Placeholder 4"/>
          <p:cNvSpPr>
            <a:spLocks noGrp="1"/>
          </p:cNvSpPr>
          <p:nvPr>
            <p:ph type="ftr" sz="quarter" idx="11"/>
          </p:nvPr>
        </p:nvSpPr>
        <p:spPr/>
        <p:txBody>
          <a:bodyPr/>
          <a:lstStyle/>
          <a:p>
            <a:r>
              <a:rPr lang="en-US"/>
              <a:t>-</a:t>
            </a:r>
          </a:p>
        </p:txBody>
      </p:sp>
      <p:sp>
        <p:nvSpPr>
          <p:cNvPr id="6" name="Slide Number Placeholder 5"/>
          <p:cNvSpPr>
            <a:spLocks noGrp="1"/>
          </p:cNvSpPr>
          <p:nvPr>
            <p:ph type="sldNum" sz="quarter" idx="12"/>
          </p:nvPr>
        </p:nvSpPr>
        <p:spPr>
          <a:xfrm>
            <a:off x="7194550" y="4289334"/>
            <a:ext cx="895401" cy="640080"/>
          </a:xfrm>
        </p:spPr>
        <p:txBody>
          <a:bodyPr/>
          <a:lstStyle>
            <a:lvl1pPr>
              <a:defRPr sz="21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65958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marL="272654" indent="-272654">
              <a:tabLst/>
              <a:defRPr sz="2700"/>
            </a:lvl1pPr>
            <a:lvl2pPr marL="471488" indent="-265510">
              <a:tabLst/>
              <a:defRPr sz="2400"/>
            </a:lvl2pPr>
            <a:lvl3pPr marL="670322" indent="-259556">
              <a:tabLst/>
              <a:defRPr sz="2100"/>
            </a:lvl3pPr>
            <a:lvl4pPr marL="869156" indent="-252413">
              <a:tabLst/>
              <a:defRPr sz="2100"/>
            </a:lvl4pPr>
            <a:lvl5pPr marL="1067991" indent="-245269">
              <a:tabLst/>
              <a:defRPr sz="2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E6C9735-FFAB-46D5-835A-CBF70DE7130B}" type="datetime1">
              <a:rPr lang="en-US" smtClean="0"/>
              <a:t>3/27/2025</a:t>
            </a:fld>
            <a:endParaRPr lang="en-US" dirty="0"/>
          </a:p>
        </p:txBody>
      </p:sp>
      <p:sp>
        <p:nvSpPr>
          <p:cNvPr id="5" name="Footer Placeholder 4"/>
          <p:cNvSpPr>
            <a:spLocks noGrp="1"/>
          </p:cNvSpPr>
          <p:nvPr>
            <p:ph type="ftr" sz="quarter" idx="11"/>
          </p:nvPr>
        </p:nvSpPr>
        <p:spPr/>
        <p:txBody>
          <a:bodyPr/>
          <a:lstStyle/>
          <a:p>
            <a:r>
              <a:rPr lang="en-US"/>
              <a:t>-</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962131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000" b="0"/>
            </a:lvl1pPr>
          </a:lstStyle>
          <a:p>
            <a:r>
              <a:rPr lang="en-US"/>
              <a:t>Click to edit Master title style</a:t>
            </a:r>
            <a:endParaRPr lang="en-US" dirty="0"/>
          </a:p>
        </p:txBody>
      </p:sp>
      <p:sp>
        <p:nvSpPr>
          <p:cNvPr id="3" name="Text Placeholder 2"/>
          <p:cNvSpPr>
            <a:spLocks noGrp="1"/>
          </p:cNvSpPr>
          <p:nvPr>
            <p:ph type="body" idx="1"/>
          </p:nvPr>
        </p:nvSpPr>
        <p:spPr>
          <a:xfrm>
            <a:off x="1624331" y="5020056"/>
            <a:ext cx="6789420" cy="1066800"/>
          </a:xfrm>
        </p:spPr>
        <p:txBody>
          <a:bodyPr anchor="t">
            <a:normAutofit/>
          </a:bodyPr>
          <a:lstStyle>
            <a:lvl1pPr marL="0" indent="0">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6445251" y="6272785"/>
            <a:ext cx="1983232" cy="365125"/>
          </a:xfrm>
        </p:spPr>
        <p:txBody>
          <a:bodyPr/>
          <a:lstStyle/>
          <a:p>
            <a:fld id="{9D4BA924-C240-4671-BE6B-7483BA1D5B4A}" type="datetime1">
              <a:rPr lang="en-US" smtClean="0"/>
              <a:t>3/27/2025</a:t>
            </a:fld>
            <a:endParaRPr lang="en-US" dirty="0"/>
          </a:p>
        </p:txBody>
      </p:sp>
      <p:sp>
        <p:nvSpPr>
          <p:cNvPr id="5" name="Footer Placeholder 4"/>
          <p:cNvSpPr>
            <a:spLocks noGrp="1"/>
          </p:cNvSpPr>
          <p:nvPr>
            <p:ph type="ftr" sz="quarter" idx="11"/>
          </p:nvPr>
        </p:nvSpPr>
        <p:spPr>
          <a:xfrm>
            <a:off x="1637031" y="6272785"/>
            <a:ext cx="4745736" cy="365125"/>
          </a:xfrm>
        </p:spPr>
        <p:txBody>
          <a:bodyPr/>
          <a:lstStyle/>
          <a:p>
            <a:r>
              <a:rPr lang="en-US"/>
              <a:t>-</a:t>
            </a:r>
            <a:endParaRPr lang="en-US" dirty="0"/>
          </a:p>
        </p:txBody>
      </p:sp>
      <p:grpSp>
        <p:nvGrpSpPr>
          <p:cNvPr id="8" name="Group 7"/>
          <p:cNvGrpSpPr/>
          <p:nvPr/>
        </p:nvGrpSpPr>
        <p:grpSpPr>
          <a:xfrm>
            <a:off x="673049" y="2325848"/>
            <a:ext cx="810678"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632776" y="2506133"/>
            <a:ext cx="891224" cy="720332"/>
          </a:xfrm>
        </p:spPr>
        <p:txBody>
          <a:bodyPr/>
          <a:lstStyle>
            <a:lvl1pPr>
              <a:defRPr sz="21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724001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2386" y="2194560"/>
            <a:ext cx="3566160" cy="3977640"/>
          </a:xfrm>
        </p:spPr>
        <p:txBody>
          <a:bodyPr/>
          <a:lstStyle>
            <a:lvl1pPr>
              <a:defRPr sz="15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73168" y="2194560"/>
            <a:ext cx="3566160" cy="3977640"/>
          </a:xfrm>
        </p:spPr>
        <p:txBody>
          <a:bodyPr/>
          <a:lstStyle>
            <a:lvl1pPr>
              <a:defRPr sz="15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7BB720-2485-48BF-B5C4-9A06AE03D067}" type="datetime1">
              <a:rPr lang="en-US" smtClean="0"/>
              <a:t>3/27/2025</a:t>
            </a:fld>
            <a:endParaRPr lang="en-US" dirty="0"/>
          </a:p>
        </p:txBody>
      </p:sp>
      <p:sp>
        <p:nvSpPr>
          <p:cNvPr id="6" name="Footer Placeholder 5"/>
          <p:cNvSpPr>
            <a:spLocks noGrp="1"/>
          </p:cNvSpPr>
          <p:nvPr>
            <p:ph type="ftr" sz="quarter" idx="11"/>
          </p:nvPr>
        </p:nvSpPr>
        <p:spPr/>
        <p:txBody>
          <a:bodyPr/>
          <a:lstStyle/>
          <a:p>
            <a:r>
              <a:rPr lang="en-US"/>
              <a:t>-</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51542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00100" y="2048256"/>
            <a:ext cx="3566160" cy="64008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02386" y="2743200"/>
            <a:ext cx="3566160" cy="329184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73168" y="2048256"/>
            <a:ext cx="3566160" cy="64008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773168" y="2743200"/>
            <a:ext cx="3566160" cy="329184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8B8E14-1CCF-4964-8327-7B63B89FB559}" type="datetime1">
              <a:rPr lang="en-US" smtClean="0"/>
              <a:t>3/27/2025</a:t>
            </a:fld>
            <a:endParaRPr lang="en-US" dirty="0"/>
          </a:p>
        </p:txBody>
      </p:sp>
      <p:sp>
        <p:nvSpPr>
          <p:cNvPr id="8" name="Footer Placeholder 7"/>
          <p:cNvSpPr>
            <a:spLocks noGrp="1"/>
          </p:cNvSpPr>
          <p:nvPr>
            <p:ph type="ftr" sz="quarter" idx="11"/>
          </p:nvPr>
        </p:nvSpPr>
        <p:spPr/>
        <p:txBody>
          <a:bodyPr/>
          <a:lstStyle/>
          <a:p>
            <a:r>
              <a:rPr lang="en-US"/>
              <a:t>-</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267232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C01E7E-0C74-4171-A908-344878263FD5}" type="datetime1">
              <a:rPr lang="en-US" smtClean="0"/>
              <a:t>3/27/2025</a:t>
            </a:fld>
            <a:endParaRPr lang="en-US"/>
          </a:p>
        </p:txBody>
      </p:sp>
      <p:sp>
        <p:nvSpPr>
          <p:cNvPr id="4" name="Footer Placeholder 3"/>
          <p:cNvSpPr>
            <a:spLocks noGrp="1"/>
          </p:cNvSpPr>
          <p:nvPr>
            <p:ph type="ftr" sz="quarter" idx="11"/>
          </p:nvPr>
        </p:nvSpPr>
        <p:spPr/>
        <p:txBody>
          <a:bodyPr/>
          <a:lstStyle/>
          <a:p>
            <a:r>
              <a:rPr lang="en-US"/>
              <a:t>-</a:t>
            </a:r>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8094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092B21-EC6F-44CC-8A6A-35463D604B68}" type="datetime1">
              <a:rPr lang="en-US" smtClean="0"/>
              <a:t>3/27/2025</a:t>
            </a:fld>
            <a:endParaRPr lang="en-US"/>
          </a:p>
        </p:txBody>
      </p:sp>
      <p:sp>
        <p:nvSpPr>
          <p:cNvPr id="3" name="Footer Placeholder 2"/>
          <p:cNvSpPr>
            <a:spLocks noGrp="1"/>
          </p:cNvSpPr>
          <p:nvPr>
            <p:ph type="ftr" sz="quarter" idx="11"/>
          </p:nvPr>
        </p:nvSpPr>
        <p:spPr/>
        <p:txBody>
          <a:bodyPr/>
          <a:lstStyle/>
          <a:p>
            <a:r>
              <a:rPr lang="en-US"/>
              <a:t>-</a:t>
            </a:r>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3903401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12230" y="685800"/>
            <a:ext cx="2400300" cy="1737360"/>
          </a:xfrm>
        </p:spPr>
        <p:txBody>
          <a:bodyPr anchor="b">
            <a:normAutofit/>
          </a:bodyPr>
          <a:lstStyle>
            <a:lvl1pPr>
              <a:defRPr sz="2400" b="1"/>
            </a:lvl1pPr>
          </a:lstStyle>
          <a:p>
            <a:r>
              <a:rPr lang="en-US"/>
              <a:t>Click to edit Master title style</a:t>
            </a:r>
            <a:endParaRPr lang="en-US" dirty="0"/>
          </a:p>
        </p:txBody>
      </p:sp>
      <p:sp>
        <p:nvSpPr>
          <p:cNvPr id="3" name="Content Placeholder 2"/>
          <p:cNvSpPr>
            <a:spLocks noGrp="1"/>
          </p:cNvSpPr>
          <p:nvPr>
            <p:ph idx="1"/>
          </p:nvPr>
        </p:nvSpPr>
        <p:spPr>
          <a:xfrm>
            <a:off x="628650" y="685800"/>
            <a:ext cx="5033772" cy="5020056"/>
          </a:xfrm>
        </p:spPr>
        <p:txBody>
          <a:bodyPr/>
          <a:lstStyle>
            <a:lvl1pPr>
              <a:defRPr sz="1500"/>
            </a:lvl1pPr>
            <a:lvl2pPr>
              <a:defRPr sz="1350"/>
            </a:lvl2pPr>
            <a:lvl3pPr>
              <a:defRPr sz="1200"/>
            </a:lvl3pPr>
            <a:lvl4pPr>
              <a:defRPr sz="1200"/>
            </a:lvl4pPr>
            <a:lvl5pPr>
              <a:defRPr sz="12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B1FBD339-FDEC-4138-9938-4C5D7E3F7136}" type="datetime1">
              <a:rPr lang="en-US" smtClean="0"/>
              <a:t>3/27/2025</a:t>
            </a:fld>
            <a:endParaRPr lang="en-US" dirty="0"/>
          </a:p>
        </p:txBody>
      </p:sp>
      <p:sp>
        <p:nvSpPr>
          <p:cNvPr id="6" name="Footer Placeholder 5"/>
          <p:cNvSpPr>
            <a:spLocks noGrp="1"/>
          </p:cNvSpPr>
          <p:nvPr>
            <p:ph type="ftr" sz="quarter" idx="11"/>
          </p:nvPr>
        </p:nvSpPr>
        <p:spPr/>
        <p:txBody>
          <a:bodyPr/>
          <a:lstStyle/>
          <a:p>
            <a:r>
              <a:rPr lang="en-US"/>
              <a:t>-</a:t>
            </a:r>
            <a:endParaRPr lang="en-US" dirty="0"/>
          </a:p>
        </p:txBody>
      </p:sp>
      <p:grpSp>
        <p:nvGrpSpPr>
          <p:cNvPr id="9" name="Group 8"/>
          <p:cNvGrpSpPr>
            <a:grpSpLocks noChangeAspect="1"/>
          </p:cNvGrpSpPr>
          <p:nvPr/>
        </p:nvGrpSpPr>
        <p:grpSpPr>
          <a:xfrm>
            <a:off x="8551294" y="6229681"/>
            <a:ext cx="3429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1370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EFEFE218-5223-4613-9F17-30A6B8A940D6}" type="datetime1">
              <a:rPr lang="en-US" smtClean="0"/>
              <a:t>3/27/2025</a:t>
            </a:fld>
            <a:endParaRPr lang="en-US"/>
          </a:p>
        </p:txBody>
      </p:sp>
      <p:sp>
        <p:nvSpPr>
          <p:cNvPr id="5" name="Footer Placeholder 4"/>
          <p:cNvSpPr>
            <a:spLocks noGrp="1"/>
          </p:cNvSpPr>
          <p:nvPr>
            <p:ph type="ftr" sz="quarter" idx="11"/>
          </p:nvPr>
        </p:nvSpPr>
        <p:spPr/>
        <p:txBody>
          <a:bodyPr/>
          <a:lstStyle/>
          <a:p>
            <a:pPr>
              <a:defRPr/>
            </a:pPr>
            <a:r>
              <a:rPr lang="en-US"/>
              <a:t>-</a:t>
            </a:r>
          </a:p>
        </p:txBody>
      </p:sp>
      <p:sp>
        <p:nvSpPr>
          <p:cNvPr id="6" name="Slide Number Placeholder 5"/>
          <p:cNvSpPr>
            <a:spLocks noGrp="1"/>
          </p:cNvSpPr>
          <p:nvPr>
            <p:ph type="sldNum" sz="quarter" idx="12"/>
          </p:nvPr>
        </p:nvSpPr>
        <p:spPr/>
        <p:txBody>
          <a:bodyPr/>
          <a:lstStyle/>
          <a:p>
            <a:pPr>
              <a:defRPr/>
            </a:pPr>
            <a:fld id="{C37FF4DA-2B87-4085-9933-4E96F762EFF0}" type="slidenum">
              <a:rPr lang="en-US" smtClean="0"/>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12230" y="685800"/>
            <a:ext cx="2400300" cy="1737360"/>
          </a:xfrm>
        </p:spPr>
        <p:txBody>
          <a:bodyPr anchor="b">
            <a:normAutofit/>
          </a:bodyPr>
          <a:lstStyle>
            <a:lvl1pPr>
              <a:defRPr sz="2400" b="1"/>
            </a:lvl1pPr>
          </a:lstStyle>
          <a:p>
            <a:r>
              <a:rPr lang="en-US"/>
              <a:t>Click to edit Master title style</a:t>
            </a:r>
            <a:endParaRPr lang="en-US" dirty="0"/>
          </a:p>
        </p:txBody>
      </p:sp>
      <p:sp>
        <p:nvSpPr>
          <p:cNvPr id="3" name="Picture Placeholder 2"/>
          <p:cNvSpPr>
            <a:spLocks noGrp="1"/>
          </p:cNvSpPr>
          <p:nvPr>
            <p:ph type="pic" idx="1"/>
          </p:nvPr>
        </p:nvSpPr>
        <p:spPr>
          <a:xfrm>
            <a:off x="0" y="0"/>
            <a:ext cx="6227805" cy="6858000"/>
          </a:xfrm>
          <a:solidFill>
            <a:schemeClr val="tx2">
              <a:lumMod val="20000"/>
              <a:lumOff val="80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4976A274-9446-4ACC-AE1E-BF20A1BEFCF5}" type="datetime1">
              <a:rPr lang="en-US" smtClean="0"/>
              <a:t>3/27/2025</a:t>
            </a:fld>
            <a:endParaRPr lang="en-US"/>
          </a:p>
        </p:txBody>
      </p:sp>
      <p:grpSp>
        <p:nvGrpSpPr>
          <p:cNvPr id="8" name="Group 7"/>
          <p:cNvGrpSpPr>
            <a:grpSpLocks noChangeAspect="1"/>
          </p:cNvGrpSpPr>
          <p:nvPr/>
        </p:nvGrpSpPr>
        <p:grpSpPr>
          <a:xfrm>
            <a:off x="8551294" y="6229681"/>
            <a:ext cx="3429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724050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04A88A-2BA0-4FE1-9931-C207264DAE24}" type="datetime1">
              <a:rPr lang="en-US" smtClean="0"/>
              <a:t>3/27/2025</a:t>
            </a:fld>
            <a:endParaRPr lang="en-US" dirty="0"/>
          </a:p>
        </p:txBody>
      </p:sp>
      <p:sp>
        <p:nvSpPr>
          <p:cNvPr id="5" name="Footer Placeholder 4"/>
          <p:cNvSpPr>
            <a:spLocks noGrp="1"/>
          </p:cNvSpPr>
          <p:nvPr>
            <p:ph type="ftr" sz="quarter" idx="11"/>
          </p:nvPr>
        </p:nvSpPr>
        <p:spPr/>
        <p:txBody>
          <a:bodyPr/>
          <a:lstStyle/>
          <a:p>
            <a:r>
              <a:rPr lang="en-US"/>
              <a:t>-</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58483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E1D81C-D71E-426E-B333-322595B731F2}" type="datetime1">
              <a:rPr lang="en-US" smtClean="0"/>
              <a:t>3/27/2025</a:t>
            </a:fld>
            <a:endParaRPr lang="en-US" dirty="0"/>
          </a:p>
        </p:txBody>
      </p:sp>
      <p:sp>
        <p:nvSpPr>
          <p:cNvPr id="5" name="Footer Placeholder 4"/>
          <p:cNvSpPr>
            <a:spLocks noGrp="1"/>
          </p:cNvSpPr>
          <p:nvPr>
            <p:ph type="ftr" sz="quarter" idx="11"/>
          </p:nvPr>
        </p:nvSpPr>
        <p:spPr/>
        <p:txBody>
          <a:bodyPr/>
          <a:lstStyle/>
          <a:p>
            <a:r>
              <a:rPr lang="en-US"/>
              <a:t>-</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566082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410826"/>
            <a:ext cx="7571700" cy="936900"/>
          </a:xfrm>
          <a:prstGeom prst="rect">
            <a:avLst/>
          </a:prstGeom>
        </p:spPr>
        <p:txBody>
          <a:bodyPr spcFirstLastPara="1" wrap="square" lIns="91425" tIns="91425" rIns="91425" bIns="91425" anchor="b"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682267"/>
            <a:ext cx="7571700" cy="4764900"/>
          </a:xfrm>
          <a:prstGeom prst="rect">
            <a:avLst/>
          </a:prstGeom>
        </p:spPr>
        <p:txBody>
          <a:bodyPr spcFirstLastPara="1" wrap="square" lIns="91425" tIns="91425" rIns="91425" bIns="91425" anchor="t" anchorCtr="0"/>
          <a:lstStyle>
            <a:lvl1pPr marL="342900" lvl="0" indent="-314325">
              <a:spcBef>
                <a:spcPts val="450"/>
              </a:spcBef>
              <a:spcAft>
                <a:spcPts val="0"/>
              </a:spcAft>
              <a:buSzPts val="3000"/>
              <a:buChar char="◎"/>
              <a:defRPr/>
            </a:lvl1pPr>
            <a:lvl2pPr marL="685800" lvl="1" indent="-285750">
              <a:spcBef>
                <a:spcPts val="0"/>
              </a:spcBef>
              <a:spcAft>
                <a:spcPts val="0"/>
              </a:spcAft>
              <a:buSzPts val="2400"/>
              <a:buChar char="○"/>
              <a:defRPr/>
            </a:lvl2pPr>
            <a:lvl3pPr marL="1028700" lvl="2" indent="-285750">
              <a:spcBef>
                <a:spcPts val="0"/>
              </a:spcBef>
              <a:spcAft>
                <a:spcPts val="0"/>
              </a:spcAft>
              <a:buSzPts val="2400"/>
              <a:buChar char="◉"/>
              <a:defRPr/>
            </a:lvl3pPr>
            <a:lvl4pPr marL="1371600" lvl="3" indent="-257175">
              <a:spcBef>
                <a:spcPts val="0"/>
              </a:spcBef>
              <a:spcAft>
                <a:spcPts val="0"/>
              </a:spcAft>
              <a:buSzPts val="1800"/>
              <a:buChar char="●"/>
              <a:defRPr/>
            </a:lvl4pPr>
            <a:lvl5pPr marL="1714500" lvl="4" indent="-257175">
              <a:spcBef>
                <a:spcPts val="0"/>
              </a:spcBef>
              <a:spcAft>
                <a:spcPts val="0"/>
              </a:spcAft>
              <a:buSzPts val="1800"/>
              <a:buChar char="○"/>
              <a:defRPr/>
            </a:lvl5pPr>
            <a:lvl6pPr marL="2057400" lvl="5" indent="-257175">
              <a:spcBef>
                <a:spcPts val="0"/>
              </a:spcBef>
              <a:spcAft>
                <a:spcPts val="0"/>
              </a:spcAft>
              <a:buSzPts val="1800"/>
              <a:buChar char="■"/>
              <a:defRPr/>
            </a:lvl6pPr>
            <a:lvl7pPr marL="2400300" lvl="6" indent="-257175">
              <a:spcBef>
                <a:spcPts val="0"/>
              </a:spcBef>
              <a:spcAft>
                <a:spcPts val="0"/>
              </a:spcAft>
              <a:buSzPts val="1800"/>
              <a:buChar char="●"/>
              <a:defRPr/>
            </a:lvl7pPr>
            <a:lvl8pPr marL="2743200" lvl="7" indent="-257175">
              <a:spcBef>
                <a:spcPts val="0"/>
              </a:spcBef>
              <a:spcAft>
                <a:spcPts val="0"/>
              </a:spcAft>
              <a:buSzPts val="1800"/>
              <a:buChar char="○"/>
              <a:defRPr/>
            </a:lvl8pPr>
            <a:lvl9pPr marL="3086100" lvl="8" indent="-257175">
              <a:spcBef>
                <a:spcPts val="0"/>
              </a:spcBef>
              <a:spcAft>
                <a:spcPts val="0"/>
              </a:spcAft>
              <a:buSzPts val="1800"/>
              <a:buChar char="■"/>
              <a:defRPr/>
            </a:lvl9pPr>
          </a:lstStyle>
          <a:p>
            <a:endParaRPr/>
          </a:p>
        </p:txBody>
      </p:sp>
      <p:sp>
        <p:nvSpPr>
          <p:cNvPr id="43" name="Google Shape;43;p5"/>
          <p:cNvSpPr txBox="1">
            <a:spLocks noGrp="1"/>
          </p:cNvSpPr>
          <p:nvPr>
            <p:ph type="sldNum" idx="12"/>
          </p:nvPr>
        </p:nvSpPr>
        <p:spPr>
          <a:xfrm>
            <a:off x="8404384" y="6333134"/>
            <a:ext cx="548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33182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_alt1">
  <p:cSld name="Title slide_alt1">
    <p:bg>
      <p:bgPr>
        <a:solidFill>
          <a:schemeClr val="lt2"/>
        </a:solidFill>
        <a:effectLst/>
      </p:bgPr>
    </p:bg>
    <p:spTree>
      <p:nvGrpSpPr>
        <p:cNvPr id="1" name="Shape 21"/>
        <p:cNvGrpSpPr/>
        <p:nvPr/>
      </p:nvGrpSpPr>
      <p:grpSpPr>
        <a:xfrm>
          <a:off x="0" y="0"/>
          <a:ext cx="0" cy="0"/>
          <a:chOff x="0" y="0"/>
          <a:chExt cx="0" cy="0"/>
        </a:xfrm>
      </p:grpSpPr>
      <p:pic>
        <p:nvPicPr>
          <p:cNvPr id="22" name="Shape 22" descr="shutterstock_429987889_edited.jpg"/>
          <p:cNvPicPr preferRelativeResize="0"/>
          <p:nvPr/>
        </p:nvPicPr>
        <p:blipFill rotWithShape="1">
          <a:blip r:embed="rId2">
            <a:alphaModFix/>
          </a:blip>
          <a:srcRect t="21799" b="23591"/>
          <a:stretch/>
        </p:blipFill>
        <p:spPr>
          <a:xfrm>
            <a:off x="0" y="650433"/>
            <a:ext cx="9144000" cy="6207568"/>
          </a:xfrm>
          <a:prstGeom prst="rect">
            <a:avLst/>
          </a:prstGeom>
          <a:noFill/>
          <a:ln>
            <a:noFill/>
          </a:ln>
        </p:spPr>
      </p:pic>
      <p:sp>
        <p:nvSpPr>
          <p:cNvPr id="23" name="Shape 23"/>
          <p:cNvSpPr/>
          <p:nvPr/>
        </p:nvSpPr>
        <p:spPr>
          <a:xfrm>
            <a:off x="0" y="0"/>
            <a:ext cx="9144000" cy="6504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4" name="Shape 24"/>
          <p:cNvGrpSpPr/>
          <p:nvPr/>
        </p:nvGrpSpPr>
        <p:grpSpPr>
          <a:xfrm>
            <a:off x="830393" y="1588342"/>
            <a:ext cx="745763" cy="61101"/>
            <a:chOff x="4580561" y="2589004"/>
            <a:chExt cx="1064464" cy="25200"/>
          </a:xfrm>
        </p:grpSpPr>
        <p:sp>
          <p:nvSpPr>
            <p:cNvPr id="25" name="Shape 2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7" name="Shape 27"/>
          <p:cNvSpPr txBox="1">
            <a:spLocks noGrp="1"/>
          </p:cNvSpPr>
          <p:nvPr>
            <p:ph type="ctrTitle"/>
          </p:nvPr>
        </p:nvSpPr>
        <p:spPr>
          <a:xfrm>
            <a:off x="729450" y="1763267"/>
            <a:ext cx="7688100" cy="22196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Shape 28"/>
          <p:cNvSpPr txBox="1">
            <a:spLocks noGrp="1"/>
          </p:cNvSpPr>
          <p:nvPr>
            <p:ph type="subTitle" idx="1"/>
          </p:nvPr>
        </p:nvSpPr>
        <p:spPr>
          <a:xfrm>
            <a:off x="729627" y="4230533"/>
            <a:ext cx="7688100" cy="7216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Shape 29"/>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spcBef>
                <a:spcPts val="0"/>
              </a:spcBef>
              <a:spcAft>
                <a:spcPts val="0"/>
              </a:spcAft>
            </a:pPr>
            <a:fld id="{00000000-1234-1234-1234-123412341234}" type="slidenum">
              <a:rPr lang="en-GB" smtClean="0"/>
              <a:pPr>
                <a:spcBef>
                  <a:spcPts val="0"/>
                </a:spcBef>
                <a:spcAft>
                  <a:spcPts val="0"/>
                </a:spcAft>
              </a:pPr>
              <a:t>‹#›</a:t>
            </a:fld>
            <a:endParaRPr lang="en-GB"/>
          </a:p>
        </p:txBody>
      </p:sp>
      <p:sp>
        <p:nvSpPr>
          <p:cNvPr id="30" name="Shape 30">
            <a:hlinkClick r:id="rId3"/>
          </p:cNvPr>
          <p:cNvSpPr/>
          <p:nvPr/>
        </p:nvSpPr>
        <p:spPr>
          <a:xfrm>
            <a:off x="8280450" y="0"/>
            <a:ext cx="863400" cy="605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1" name="Shape 31">
            <a:hlinkClick r:id="rId3"/>
          </p:cNvPr>
          <p:cNvCxnSpPr/>
          <p:nvPr/>
        </p:nvCxnSpPr>
        <p:spPr>
          <a:xfrm>
            <a:off x="8598817" y="28846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Shape 32">
            <a:hlinkClick r:id="rId3"/>
          </p:cNvPr>
          <p:cNvCxnSpPr/>
          <p:nvPr/>
        </p:nvCxnSpPr>
        <p:spPr>
          <a:xfrm>
            <a:off x="8598817" y="33351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Shape 33">
            <a:hlinkClick r:id="rId3"/>
          </p:cNvPr>
          <p:cNvCxnSpPr/>
          <p:nvPr/>
        </p:nvCxnSpPr>
        <p:spPr>
          <a:xfrm>
            <a:off x="8598817" y="378567"/>
            <a:ext cx="216300" cy="0"/>
          </a:xfrm>
          <a:prstGeom prst="straightConnector1">
            <a:avLst/>
          </a:prstGeom>
          <a:noFill/>
          <a:ln w="9525" cap="flat" cmpd="sng">
            <a:solidFill>
              <a:srgbClr val="B7B7B7"/>
            </a:solidFill>
            <a:prstDash val="solid"/>
            <a:round/>
            <a:headEnd type="none" w="med" len="med"/>
            <a:tailEnd type="none" w="med" len="med"/>
          </a:ln>
        </p:spPr>
      </p:cxnSp>
    </p:spTree>
    <p:extLst>
      <p:ext uri="{BB962C8B-B14F-4D97-AF65-F5344CB8AC3E}">
        <p14:creationId xmlns:p14="http://schemas.microsoft.com/office/powerpoint/2010/main" val="28982636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34"/>
        <p:cNvGrpSpPr/>
        <p:nvPr/>
      </p:nvGrpSpPr>
      <p:grpSpPr>
        <a:xfrm>
          <a:off x="0" y="0"/>
          <a:ext cx="0" cy="0"/>
          <a:chOff x="0" y="0"/>
          <a:chExt cx="0" cy="0"/>
        </a:xfrm>
      </p:grpSpPr>
      <p:grpSp>
        <p:nvGrpSpPr>
          <p:cNvPr id="35" name="Shape 35"/>
          <p:cNvGrpSpPr/>
          <p:nvPr/>
        </p:nvGrpSpPr>
        <p:grpSpPr>
          <a:xfrm>
            <a:off x="830393" y="1588342"/>
            <a:ext cx="745763" cy="61101"/>
            <a:chOff x="4580561" y="2589004"/>
            <a:chExt cx="1064464" cy="25200"/>
          </a:xfrm>
        </p:grpSpPr>
        <p:sp>
          <p:nvSpPr>
            <p:cNvPr id="36" name="Shape 36"/>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8" name="Shape 38"/>
          <p:cNvSpPr txBox="1">
            <a:spLocks noGrp="1"/>
          </p:cNvSpPr>
          <p:nvPr>
            <p:ph type="title"/>
          </p:nvPr>
        </p:nvSpPr>
        <p:spPr>
          <a:xfrm>
            <a:off x="729450" y="1763267"/>
            <a:ext cx="7688400" cy="20248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Shape 39"/>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GB" smtClean="0"/>
              <a:pPr>
                <a:spcBef>
                  <a:spcPts val="0"/>
                </a:spcBef>
                <a:spcAft>
                  <a:spcPts val="0"/>
                </a:spcAft>
              </a:pPr>
              <a:t>‹#›</a:t>
            </a:fld>
            <a:endParaRPr lang="en-GB"/>
          </a:p>
        </p:txBody>
      </p:sp>
      <p:sp>
        <p:nvSpPr>
          <p:cNvPr id="40" name="Shape 40">
            <a:hlinkClick r:id="rId2"/>
          </p:cNvPr>
          <p:cNvSpPr/>
          <p:nvPr/>
        </p:nvSpPr>
        <p:spPr>
          <a:xfrm>
            <a:off x="8280450" y="0"/>
            <a:ext cx="863400" cy="6056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1" name="Shape 41">
            <a:hlinkClick r:id="rId2"/>
          </p:cNvPr>
          <p:cNvCxnSpPr/>
          <p:nvPr/>
        </p:nvCxnSpPr>
        <p:spPr>
          <a:xfrm>
            <a:off x="8598817" y="288467"/>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Shape 42">
            <a:hlinkClick r:id="rId2"/>
          </p:cNvPr>
          <p:cNvCxnSpPr/>
          <p:nvPr/>
        </p:nvCxnSpPr>
        <p:spPr>
          <a:xfrm>
            <a:off x="8598817" y="333517"/>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Shape 43">
            <a:hlinkClick r:id="rId2"/>
          </p:cNvPr>
          <p:cNvCxnSpPr/>
          <p:nvPr/>
        </p:nvCxnSpPr>
        <p:spPr>
          <a:xfrm>
            <a:off x="8598817" y="378567"/>
            <a:ext cx="216300" cy="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4026386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4"/>
        <p:cNvGrpSpPr/>
        <p:nvPr/>
      </p:nvGrpSpPr>
      <p:grpSpPr>
        <a:xfrm>
          <a:off x="0" y="0"/>
          <a:ext cx="0" cy="0"/>
          <a:chOff x="0" y="0"/>
          <a:chExt cx="0" cy="0"/>
        </a:xfrm>
      </p:grpSpPr>
      <p:sp>
        <p:nvSpPr>
          <p:cNvPr id="45" name="Shape 45"/>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46" name="Shape 46"/>
          <p:cNvGrpSpPr/>
          <p:nvPr/>
        </p:nvGrpSpPr>
        <p:grpSpPr>
          <a:xfrm>
            <a:off x="830393" y="1588342"/>
            <a:ext cx="745763" cy="61101"/>
            <a:chOff x="4580561" y="2589004"/>
            <a:chExt cx="1064464" cy="25200"/>
          </a:xfrm>
        </p:grpSpPr>
        <p:sp>
          <p:nvSpPr>
            <p:cNvPr id="47" name="Shape 4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9" name="Shape 49"/>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Shape 50"/>
          <p:cNvSpPr txBox="1">
            <a:spLocks noGrp="1"/>
          </p:cNvSpPr>
          <p:nvPr>
            <p:ph type="body" idx="1"/>
          </p:nvPr>
        </p:nvSpPr>
        <p:spPr>
          <a:xfrm>
            <a:off x="729450" y="2771833"/>
            <a:ext cx="7688700" cy="30148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Shape 51"/>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GB" smtClean="0"/>
              <a:pPr>
                <a:spcBef>
                  <a:spcPts val="0"/>
                </a:spcBef>
                <a:spcAft>
                  <a:spcPts val="0"/>
                </a:spcAft>
              </a:pPr>
              <a:t>‹#›</a:t>
            </a:fld>
            <a:endParaRPr lang="en-GB"/>
          </a:p>
        </p:txBody>
      </p:sp>
      <p:sp>
        <p:nvSpPr>
          <p:cNvPr id="52" name="Shape 52">
            <a:hlinkClick r:id="rId2"/>
          </p:cNvPr>
          <p:cNvSpPr/>
          <p:nvPr/>
        </p:nvSpPr>
        <p:spPr>
          <a:xfrm>
            <a:off x="8280450" y="0"/>
            <a:ext cx="863400" cy="6056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3" name="Shape 53">
            <a:hlinkClick r:id="rId2"/>
          </p:cNvPr>
          <p:cNvCxnSpPr/>
          <p:nvPr/>
        </p:nvCxnSpPr>
        <p:spPr>
          <a:xfrm>
            <a:off x="8598817" y="28846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Shape 54">
            <a:hlinkClick r:id="rId2"/>
          </p:cNvPr>
          <p:cNvCxnSpPr/>
          <p:nvPr/>
        </p:nvCxnSpPr>
        <p:spPr>
          <a:xfrm>
            <a:off x="8598817" y="33351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Shape 55">
            <a:hlinkClick r:id="rId2"/>
          </p:cNvPr>
          <p:cNvCxnSpPr/>
          <p:nvPr/>
        </p:nvCxnSpPr>
        <p:spPr>
          <a:xfrm>
            <a:off x="8598817" y="378567"/>
            <a:ext cx="216300" cy="0"/>
          </a:xfrm>
          <a:prstGeom prst="straightConnector1">
            <a:avLst/>
          </a:prstGeom>
          <a:noFill/>
          <a:ln w="9525" cap="flat" cmpd="sng">
            <a:solidFill>
              <a:srgbClr val="B7B7B7"/>
            </a:solidFill>
            <a:prstDash val="solid"/>
            <a:round/>
            <a:headEnd type="none" w="med" len="med"/>
            <a:tailEnd type="none" w="med" len="med"/>
          </a:ln>
        </p:spPr>
      </p:cxnSp>
    </p:spTree>
    <p:extLst>
      <p:ext uri="{BB962C8B-B14F-4D97-AF65-F5344CB8AC3E}">
        <p14:creationId xmlns:p14="http://schemas.microsoft.com/office/powerpoint/2010/main" val="21362108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73"/>
        <p:cNvGrpSpPr/>
        <p:nvPr/>
      </p:nvGrpSpPr>
      <p:grpSpPr>
        <a:xfrm>
          <a:off x="0" y="0"/>
          <a:ext cx="0" cy="0"/>
          <a:chOff x="0" y="0"/>
          <a:chExt cx="0" cy="0"/>
        </a:xfrm>
      </p:grpSpPr>
      <p:sp>
        <p:nvSpPr>
          <p:cNvPr id="74" name="Shape 74"/>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75" name="Shape 75"/>
          <p:cNvGrpSpPr/>
          <p:nvPr/>
        </p:nvGrpSpPr>
        <p:grpSpPr>
          <a:xfrm>
            <a:off x="830393" y="1588342"/>
            <a:ext cx="745763" cy="61101"/>
            <a:chOff x="4580561" y="2589004"/>
            <a:chExt cx="1064464" cy="25200"/>
          </a:xfrm>
        </p:grpSpPr>
        <p:sp>
          <p:nvSpPr>
            <p:cNvPr id="76" name="Shape 7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8" name="Shape 78"/>
          <p:cNvSpPr txBox="1">
            <a:spLocks noGrp="1"/>
          </p:cNvSpPr>
          <p:nvPr>
            <p:ph type="title"/>
          </p:nvPr>
        </p:nvSpPr>
        <p:spPr>
          <a:xfrm>
            <a:off x="729450" y="1758200"/>
            <a:ext cx="7688400" cy="7136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Shape 79"/>
          <p:cNvSpPr txBox="1">
            <a:spLocks noGrp="1"/>
          </p:cNvSpPr>
          <p:nvPr>
            <p:ph type="body" idx="1"/>
          </p:nvPr>
        </p:nvSpPr>
        <p:spPr>
          <a:xfrm>
            <a:off x="729325" y="2771833"/>
            <a:ext cx="3774300" cy="30148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Shape 80"/>
          <p:cNvSpPr txBox="1">
            <a:spLocks noGrp="1"/>
          </p:cNvSpPr>
          <p:nvPr>
            <p:ph type="body" idx="2"/>
          </p:nvPr>
        </p:nvSpPr>
        <p:spPr>
          <a:xfrm>
            <a:off x="4643604" y="2771833"/>
            <a:ext cx="3774300" cy="30148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Shape 81"/>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GB" smtClean="0"/>
              <a:pPr>
                <a:spcBef>
                  <a:spcPts val="0"/>
                </a:spcBef>
                <a:spcAft>
                  <a:spcPts val="0"/>
                </a:spcAft>
              </a:pPr>
              <a:t>‹#›</a:t>
            </a:fld>
            <a:endParaRPr lang="en-GB"/>
          </a:p>
        </p:txBody>
      </p:sp>
      <p:sp>
        <p:nvSpPr>
          <p:cNvPr id="82" name="Shape 82">
            <a:hlinkClick r:id="rId2"/>
          </p:cNvPr>
          <p:cNvSpPr/>
          <p:nvPr/>
        </p:nvSpPr>
        <p:spPr>
          <a:xfrm>
            <a:off x="8280450" y="0"/>
            <a:ext cx="863400" cy="6056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3" name="Shape 83">
            <a:hlinkClick r:id="rId2"/>
          </p:cNvPr>
          <p:cNvCxnSpPr/>
          <p:nvPr/>
        </p:nvCxnSpPr>
        <p:spPr>
          <a:xfrm>
            <a:off x="8598817" y="28846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Shape 84">
            <a:hlinkClick r:id="rId2"/>
          </p:cNvPr>
          <p:cNvCxnSpPr/>
          <p:nvPr/>
        </p:nvCxnSpPr>
        <p:spPr>
          <a:xfrm>
            <a:off x="8598817" y="33351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Shape 85">
            <a:hlinkClick r:id="rId2"/>
          </p:cNvPr>
          <p:cNvCxnSpPr/>
          <p:nvPr/>
        </p:nvCxnSpPr>
        <p:spPr>
          <a:xfrm>
            <a:off x="8598817" y="378567"/>
            <a:ext cx="216300" cy="0"/>
          </a:xfrm>
          <a:prstGeom prst="straightConnector1">
            <a:avLst/>
          </a:prstGeom>
          <a:noFill/>
          <a:ln w="9525" cap="flat" cmpd="sng">
            <a:solidFill>
              <a:srgbClr val="B7B7B7"/>
            </a:solidFill>
            <a:prstDash val="solid"/>
            <a:round/>
            <a:headEnd type="none" w="med" len="med"/>
            <a:tailEnd type="none" w="med" len="med"/>
          </a:ln>
        </p:spPr>
      </p:cxnSp>
    </p:spTree>
    <p:extLst>
      <p:ext uri="{BB962C8B-B14F-4D97-AF65-F5344CB8AC3E}">
        <p14:creationId xmlns:p14="http://schemas.microsoft.com/office/powerpoint/2010/main" val="3972862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97"/>
        <p:cNvGrpSpPr/>
        <p:nvPr/>
      </p:nvGrpSpPr>
      <p:grpSpPr>
        <a:xfrm>
          <a:off x="0" y="0"/>
          <a:ext cx="0" cy="0"/>
          <a:chOff x="0" y="0"/>
          <a:chExt cx="0" cy="0"/>
        </a:xfrm>
      </p:grpSpPr>
      <p:sp>
        <p:nvSpPr>
          <p:cNvPr id="98" name="Shape 98"/>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99" name="Shape 99"/>
          <p:cNvGrpSpPr/>
          <p:nvPr/>
        </p:nvGrpSpPr>
        <p:grpSpPr>
          <a:xfrm>
            <a:off x="830393" y="1588342"/>
            <a:ext cx="745763" cy="61101"/>
            <a:chOff x="4580561" y="2589004"/>
            <a:chExt cx="1064464" cy="25200"/>
          </a:xfrm>
        </p:grpSpPr>
        <p:sp>
          <p:nvSpPr>
            <p:cNvPr id="100" name="Shape 10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02" name="Shape 102"/>
          <p:cNvSpPr txBox="1">
            <a:spLocks noGrp="1"/>
          </p:cNvSpPr>
          <p:nvPr>
            <p:ph type="title"/>
          </p:nvPr>
        </p:nvSpPr>
        <p:spPr>
          <a:xfrm>
            <a:off x="730000" y="1758200"/>
            <a:ext cx="3300900" cy="18420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Shape 103"/>
          <p:cNvSpPr txBox="1">
            <a:spLocks noGrp="1"/>
          </p:cNvSpPr>
          <p:nvPr>
            <p:ph type="body" idx="1"/>
          </p:nvPr>
        </p:nvSpPr>
        <p:spPr>
          <a:xfrm>
            <a:off x="721225" y="3708967"/>
            <a:ext cx="3300900" cy="21300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Shape 104"/>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GB" smtClean="0"/>
              <a:pPr>
                <a:spcBef>
                  <a:spcPts val="0"/>
                </a:spcBef>
                <a:spcAft>
                  <a:spcPts val="0"/>
                </a:spcAft>
              </a:pPr>
              <a:t>‹#›</a:t>
            </a:fld>
            <a:endParaRPr lang="en-GB"/>
          </a:p>
        </p:txBody>
      </p:sp>
      <p:sp>
        <p:nvSpPr>
          <p:cNvPr id="105" name="Shape 105">
            <a:hlinkClick r:id="rId2"/>
          </p:cNvPr>
          <p:cNvSpPr/>
          <p:nvPr/>
        </p:nvSpPr>
        <p:spPr>
          <a:xfrm>
            <a:off x="8280450" y="0"/>
            <a:ext cx="863400" cy="6056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06" name="Shape 106">
            <a:hlinkClick r:id="rId2"/>
          </p:cNvPr>
          <p:cNvCxnSpPr/>
          <p:nvPr/>
        </p:nvCxnSpPr>
        <p:spPr>
          <a:xfrm>
            <a:off x="8598817" y="28846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Shape 107">
            <a:hlinkClick r:id="rId2"/>
          </p:cNvPr>
          <p:cNvCxnSpPr/>
          <p:nvPr/>
        </p:nvCxnSpPr>
        <p:spPr>
          <a:xfrm>
            <a:off x="8598817" y="33351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Shape 108">
            <a:hlinkClick r:id="rId2"/>
          </p:cNvPr>
          <p:cNvCxnSpPr/>
          <p:nvPr/>
        </p:nvCxnSpPr>
        <p:spPr>
          <a:xfrm>
            <a:off x="8598817" y="378567"/>
            <a:ext cx="216300" cy="0"/>
          </a:xfrm>
          <a:prstGeom prst="straightConnector1">
            <a:avLst/>
          </a:prstGeom>
          <a:noFill/>
          <a:ln w="9525" cap="flat" cmpd="sng">
            <a:solidFill>
              <a:srgbClr val="B7B7B7"/>
            </a:solidFill>
            <a:prstDash val="solid"/>
            <a:round/>
            <a:headEnd type="none" w="med" len="med"/>
            <a:tailEnd type="none" w="med" len="med"/>
          </a:ln>
        </p:spPr>
      </p:cxnSp>
    </p:spTree>
    <p:extLst>
      <p:ext uri="{BB962C8B-B14F-4D97-AF65-F5344CB8AC3E}">
        <p14:creationId xmlns:p14="http://schemas.microsoft.com/office/powerpoint/2010/main" val="14452755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3"/>
        </a:solidFill>
        <a:effectLst/>
      </p:bgPr>
    </p:bg>
    <p:spTree>
      <p:nvGrpSpPr>
        <p:cNvPr id="1" name="Shape 109"/>
        <p:cNvGrpSpPr/>
        <p:nvPr/>
      </p:nvGrpSpPr>
      <p:grpSpPr>
        <a:xfrm>
          <a:off x="0" y="0"/>
          <a:ext cx="0" cy="0"/>
          <a:chOff x="0" y="0"/>
          <a:chExt cx="0" cy="0"/>
        </a:xfrm>
      </p:grpSpPr>
      <p:grpSp>
        <p:nvGrpSpPr>
          <p:cNvPr id="110" name="Shape 110"/>
          <p:cNvGrpSpPr/>
          <p:nvPr/>
        </p:nvGrpSpPr>
        <p:grpSpPr>
          <a:xfrm>
            <a:off x="830393" y="5558840"/>
            <a:ext cx="745763" cy="61101"/>
            <a:chOff x="4580561" y="2589004"/>
            <a:chExt cx="1064464" cy="25200"/>
          </a:xfrm>
        </p:grpSpPr>
        <p:sp>
          <p:nvSpPr>
            <p:cNvPr id="111" name="Shape 1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13" name="Shape 113"/>
          <p:cNvSpPr txBox="1">
            <a:spLocks noGrp="1"/>
          </p:cNvSpPr>
          <p:nvPr>
            <p:ph type="title"/>
          </p:nvPr>
        </p:nvSpPr>
        <p:spPr>
          <a:xfrm>
            <a:off x="729450" y="1152400"/>
            <a:ext cx="7021200" cy="3980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Shape 114"/>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GB" smtClean="0"/>
              <a:pPr>
                <a:spcBef>
                  <a:spcPts val="0"/>
                </a:spcBef>
                <a:spcAft>
                  <a:spcPts val="0"/>
                </a:spcAft>
              </a:pPr>
              <a:t>‹#›</a:t>
            </a:fld>
            <a:endParaRPr lang="en-GB"/>
          </a:p>
        </p:txBody>
      </p:sp>
      <p:sp>
        <p:nvSpPr>
          <p:cNvPr id="115" name="Shape 115">
            <a:hlinkClick r:id="rId2"/>
          </p:cNvPr>
          <p:cNvSpPr/>
          <p:nvPr/>
        </p:nvSpPr>
        <p:spPr>
          <a:xfrm>
            <a:off x="8280450" y="0"/>
            <a:ext cx="863400" cy="6056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16" name="Shape 116">
            <a:hlinkClick r:id="rId2"/>
          </p:cNvPr>
          <p:cNvCxnSpPr/>
          <p:nvPr/>
        </p:nvCxnSpPr>
        <p:spPr>
          <a:xfrm>
            <a:off x="8598817" y="288467"/>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Shape 117">
            <a:hlinkClick r:id="rId2"/>
          </p:cNvPr>
          <p:cNvCxnSpPr/>
          <p:nvPr/>
        </p:nvCxnSpPr>
        <p:spPr>
          <a:xfrm>
            <a:off x="8598817" y="333517"/>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Shape 118">
            <a:hlinkClick r:id="rId2"/>
          </p:cNvPr>
          <p:cNvCxnSpPr/>
          <p:nvPr/>
        </p:nvCxnSpPr>
        <p:spPr>
          <a:xfrm>
            <a:off x="8598817" y="378567"/>
            <a:ext cx="216300" cy="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4024755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pPr>
              <a:defRPr/>
            </a:pPr>
            <a:fld id="{85554270-4269-452B-97B1-C7FF7CC132E0}" type="datetime1">
              <a:rPr lang="en-US" smtClean="0"/>
              <a:t>3/27/2025</a:t>
            </a:fld>
            <a:endParaRPr lang="en-US"/>
          </a:p>
        </p:txBody>
      </p:sp>
      <p:sp>
        <p:nvSpPr>
          <p:cNvPr id="5" name="Footer Placeholder 4"/>
          <p:cNvSpPr>
            <a:spLocks noGrp="1"/>
          </p:cNvSpPr>
          <p:nvPr>
            <p:ph type="ftr" sz="quarter" idx="11"/>
          </p:nvPr>
        </p:nvSpPr>
        <p:spPr/>
        <p:txBody>
          <a:bodyPr/>
          <a:lstStyle/>
          <a:p>
            <a:pPr>
              <a:defRPr/>
            </a:pPr>
            <a:r>
              <a:rPr lang="en-US"/>
              <a:t>-</a:t>
            </a:r>
          </a:p>
        </p:txBody>
      </p:sp>
      <p:sp>
        <p:nvSpPr>
          <p:cNvPr id="6" name="Slide Number Placeholder 5"/>
          <p:cNvSpPr>
            <a:spLocks noGrp="1"/>
          </p:cNvSpPr>
          <p:nvPr>
            <p:ph type="sldNum" sz="quarter" idx="12"/>
          </p:nvPr>
        </p:nvSpPr>
        <p:spPr/>
        <p:txBody>
          <a:bodyPr/>
          <a:lstStyle/>
          <a:p>
            <a:pPr>
              <a:defRPr/>
            </a:pPr>
            <a:fld id="{CC1A7B91-3193-43AF-942A-FFB08CB19E66}" type="slidenum">
              <a:rPr lang="en-US" smtClean="0"/>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19"/>
        <p:cNvGrpSpPr/>
        <p:nvPr/>
      </p:nvGrpSpPr>
      <p:grpSpPr>
        <a:xfrm>
          <a:off x="0" y="0"/>
          <a:ext cx="0" cy="0"/>
          <a:chOff x="0" y="0"/>
          <a:chExt cx="0" cy="0"/>
        </a:xfrm>
      </p:grpSpPr>
      <p:sp>
        <p:nvSpPr>
          <p:cNvPr id="120" name="Shape 120"/>
          <p:cNvSpPr/>
          <p:nvPr/>
        </p:nvSpPr>
        <p:spPr>
          <a:xfrm>
            <a:off x="0" y="0"/>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21" name="Shape 121"/>
          <p:cNvGrpSpPr/>
          <p:nvPr/>
        </p:nvGrpSpPr>
        <p:grpSpPr>
          <a:xfrm>
            <a:off x="830393" y="1588342"/>
            <a:ext cx="745763" cy="61101"/>
            <a:chOff x="4580561" y="2589004"/>
            <a:chExt cx="1064464" cy="25200"/>
          </a:xfrm>
        </p:grpSpPr>
        <p:sp>
          <p:nvSpPr>
            <p:cNvPr id="122" name="Shape 12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4" name="Shape 124"/>
          <p:cNvSpPr txBox="1">
            <a:spLocks noGrp="1"/>
          </p:cNvSpPr>
          <p:nvPr>
            <p:ph type="title"/>
          </p:nvPr>
        </p:nvSpPr>
        <p:spPr>
          <a:xfrm>
            <a:off x="730000" y="1758200"/>
            <a:ext cx="3300900" cy="22496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Shape 125"/>
          <p:cNvSpPr txBox="1">
            <a:spLocks noGrp="1"/>
          </p:cNvSpPr>
          <p:nvPr>
            <p:ph type="subTitle" idx="1"/>
          </p:nvPr>
        </p:nvSpPr>
        <p:spPr>
          <a:xfrm>
            <a:off x="724950" y="4215367"/>
            <a:ext cx="3300900" cy="1012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Shape 126"/>
          <p:cNvSpPr txBox="1">
            <a:spLocks noGrp="1"/>
          </p:cNvSpPr>
          <p:nvPr>
            <p:ph type="body" idx="2"/>
          </p:nvPr>
        </p:nvSpPr>
        <p:spPr>
          <a:xfrm>
            <a:off x="5174225" y="1803500"/>
            <a:ext cx="3374400" cy="40340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Shape 127"/>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GB" smtClean="0"/>
              <a:pPr>
                <a:spcBef>
                  <a:spcPts val="0"/>
                </a:spcBef>
                <a:spcAft>
                  <a:spcPts val="0"/>
                </a:spcAft>
              </a:pPr>
              <a:t>‹#›</a:t>
            </a:fld>
            <a:endParaRPr lang="en-GB"/>
          </a:p>
        </p:txBody>
      </p:sp>
      <p:sp>
        <p:nvSpPr>
          <p:cNvPr id="128" name="Shape 128">
            <a:hlinkClick r:id="rId2"/>
          </p:cNvPr>
          <p:cNvSpPr/>
          <p:nvPr/>
        </p:nvSpPr>
        <p:spPr>
          <a:xfrm>
            <a:off x="8280450" y="0"/>
            <a:ext cx="863400" cy="6056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29" name="Shape 129">
            <a:hlinkClick r:id="rId2"/>
          </p:cNvPr>
          <p:cNvCxnSpPr/>
          <p:nvPr/>
        </p:nvCxnSpPr>
        <p:spPr>
          <a:xfrm>
            <a:off x="8598817" y="28846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Shape 130">
            <a:hlinkClick r:id="rId2"/>
          </p:cNvPr>
          <p:cNvCxnSpPr/>
          <p:nvPr/>
        </p:nvCxnSpPr>
        <p:spPr>
          <a:xfrm>
            <a:off x="8598817" y="33351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Shape 131">
            <a:hlinkClick r:id="rId2"/>
          </p:cNvPr>
          <p:cNvCxnSpPr/>
          <p:nvPr/>
        </p:nvCxnSpPr>
        <p:spPr>
          <a:xfrm>
            <a:off x="8598817" y="378567"/>
            <a:ext cx="216300" cy="0"/>
          </a:xfrm>
          <a:prstGeom prst="straightConnector1">
            <a:avLst/>
          </a:prstGeom>
          <a:noFill/>
          <a:ln w="9525" cap="flat" cmpd="sng">
            <a:solidFill>
              <a:srgbClr val="B7B7B7"/>
            </a:solidFill>
            <a:prstDash val="solid"/>
            <a:round/>
            <a:headEnd type="none" w="med" len="med"/>
            <a:tailEnd type="none" w="med" len="med"/>
          </a:ln>
        </p:spPr>
      </p:cxnSp>
    </p:spTree>
    <p:extLst>
      <p:ext uri="{BB962C8B-B14F-4D97-AF65-F5344CB8AC3E}">
        <p14:creationId xmlns:p14="http://schemas.microsoft.com/office/powerpoint/2010/main" val="7865406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724950" y="5830068"/>
            <a:ext cx="7697400" cy="6140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34" name="Shape 134"/>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GB" smtClean="0"/>
              <a:pPr>
                <a:spcBef>
                  <a:spcPts val="0"/>
                </a:spcBef>
                <a:spcAft>
                  <a:spcPts val="0"/>
                </a:spcAft>
              </a:pPr>
              <a:t>‹#›</a:t>
            </a:fld>
            <a:endParaRPr lang="en-GB"/>
          </a:p>
        </p:txBody>
      </p:sp>
      <p:sp>
        <p:nvSpPr>
          <p:cNvPr id="135" name="Shape 135">
            <a:hlinkClick r:id="rId2"/>
          </p:cNvPr>
          <p:cNvSpPr/>
          <p:nvPr/>
        </p:nvSpPr>
        <p:spPr>
          <a:xfrm>
            <a:off x="8280450" y="0"/>
            <a:ext cx="863400" cy="605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6" name="Shape 136">
            <a:hlinkClick r:id="rId2"/>
          </p:cNvPr>
          <p:cNvCxnSpPr/>
          <p:nvPr/>
        </p:nvCxnSpPr>
        <p:spPr>
          <a:xfrm>
            <a:off x="8598817" y="28846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Shape 137">
            <a:hlinkClick r:id="rId2"/>
          </p:cNvPr>
          <p:cNvCxnSpPr/>
          <p:nvPr/>
        </p:nvCxnSpPr>
        <p:spPr>
          <a:xfrm>
            <a:off x="8598817" y="33351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Shape 138">
            <a:hlinkClick r:id="rId2"/>
          </p:cNvPr>
          <p:cNvCxnSpPr/>
          <p:nvPr/>
        </p:nvCxnSpPr>
        <p:spPr>
          <a:xfrm>
            <a:off x="8598817" y="378567"/>
            <a:ext cx="216300" cy="0"/>
          </a:xfrm>
          <a:prstGeom prst="straightConnector1">
            <a:avLst/>
          </a:prstGeom>
          <a:noFill/>
          <a:ln w="9525" cap="flat" cmpd="sng">
            <a:solidFill>
              <a:srgbClr val="B7B7B7"/>
            </a:solidFill>
            <a:prstDash val="solid"/>
            <a:round/>
            <a:headEnd type="none" w="med" len="med"/>
            <a:tailEnd type="none" w="med" len="med"/>
          </a:ln>
        </p:spPr>
      </p:cxnSp>
    </p:spTree>
    <p:extLst>
      <p:ext uri="{BB962C8B-B14F-4D97-AF65-F5344CB8AC3E}">
        <p14:creationId xmlns:p14="http://schemas.microsoft.com/office/powerpoint/2010/main" val="16721393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139"/>
        <p:cNvGrpSpPr/>
        <p:nvPr/>
      </p:nvGrpSpPr>
      <p:grpSpPr>
        <a:xfrm>
          <a:off x="0" y="0"/>
          <a:ext cx="0" cy="0"/>
          <a:chOff x="0" y="0"/>
          <a:chExt cx="0" cy="0"/>
        </a:xfrm>
      </p:grpSpPr>
      <p:grpSp>
        <p:nvGrpSpPr>
          <p:cNvPr id="140" name="Shape 140"/>
          <p:cNvGrpSpPr/>
          <p:nvPr/>
        </p:nvGrpSpPr>
        <p:grpSpPr>
          <a:xfrm>
            <a:off x="830393" y="5558840"/>
            <a:ext cx="745763" cy="61101"/>
            <a:chOff x="4580561" y="2589004"/>
            <a:chExt cx="1064464" cy="25200"/>
          </a:xfrm>
        </p:grpSpPr>
        <p:sp>
          <p:nvSpPr>
            <p:cNvPr id="141" name="Shape 14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3" name="Shape 143"/>
          <p:cNvSpPr txBox="1">
            <a:spLocks noGrp="1"/>
          </p:cNvSpPr>
          <p:nvPr>
            <p:ph type="title" hasCustomPrompt="1"/>
          </p:nvPr>
        </p:nvSpPr>
        <p:spPr>
          <a:xfrm>
            <a:off x="729450" y="978600"/>
            <a:ext cx="7688400" cy="1659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Shape 144"/>
          <p:cNvSpPr txBox="1">
            <a:spLocks noGrp="1"/>
          </p:cNvSpPr>
          <p:nvPr>
            <p:ph type="body" idx="1"/>
          </p:nvPr>
        </p:nvSpPr>
        <p:spPr>
          <a:xfrm>
            <a:off x="729450" y="3030517"/>
            <a:ext cx="7688400" cy="21072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Shape 145"/>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GB" smtClean="0"/>
              <a:pPr>
                <a:spcBef>
                  <a:spcPts val="0"/>
                </a:spcBef>
                <a:spcAft>
                  <a:spcPts val="0"/>
                </a:spcAft>
              </a:pPr>
              <a:t>‹#›</a:t>
            </a:fld>
            <a:endParaRPr lang="en-GB"/>
          </a:p>
        </p:txBody>
      </p:sp>
      <p:sp>
        <p:nvSpPr>
          <p:cNvPr id="146" name="Shape 146">
            <a:hlinkClick r:id="rId2"/>
          </p:cNvPr>
          <p:cNvSpPr/>
          <p:nvPr/>
        </p:nvSpPr>
        <p:spPr>
          <a:xfrm>
            <a:off x="8280450" y="0"/>
            <a:ext cx="863400" cy="6056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47" name="Shape 147">
            <a:hlinkClick r:id="rId2"/>
          </p:cNvPr>
          <p:cNvCxnSpPr/>
          <p:nvPr/>
        </p:nvCxnSpPr>
        <p:spPr>
          <a:xfrm>
            <a:off x="8598817" y="288467"/>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Shape 148">
            <a:hlinkClick r:id="rId2"/>
          </p:cNvPr>
          <p:cNvCxnSpPr/>
          <p:nvPr/>
        </p:nvCxnSpPr>
        <p:spPr>
          <a:xfrm>
            <a:off x="8598817" y="333517"/>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Shape 149">
            <a:hlinkClick r:id="rId2"/>
          </p:cNvPr>
          <p:cNvCxnSpPr/>
          <p:nvPr/>
        </p:nvCxnSpPr>
        <p:spPr>
          <a:xfrm>
            <a:off x="8598817" y="378567"/>
            <a:ext cx="216300" cy="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42319595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Shape 151"/>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GB" smtClean="0"/>
              <a:pPr>
                <a:spcBef>
                  <a:spcPts val="0"/>
                </a:spcBef>
                <a:spcAft>
                  <a:spcPts val="0"/>
                </a:spcAft>
              </a:pPr>
              <a:t>‹#›</a:t>
            </a:fld>
            <a:endParaRPr lang="en-GB"/>
          </a:p>
        </p:txBody>
      </p:sp>
      <p:sp>
        <p:nvSpPr>
          <p:cNvPr id="152" name="Shape 152">
            <a:hlinkClick r:id="rId2"/>
          </p:cNvPr>
          <p:cNvSpPr/>
          <p:nvPr/>
        </p:nvSpPr>
        <p:spPr>
          <a:xfrm>
            <a:off x="8280450" y="0"/>
            <a:ext cx="863400" cy="6056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53" name="Shape 153">
            <a:hlinkClick r:id="rId2"/>
          </p:cNvPr>
          <p:cNvCxnSpPr/>
          <p:nvPr/>
        </p:nvCxnSpPr>
        <p:spPr>
          <a:xfrm>
            <a:off x="8598817" y="28846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Shape 154">
            <a:hlinkClick r:id="rId2"/>
          </p:cNvPr>
          <p:cNvCxnSpPr/>
          <p:nvPr/>
        </p:nvCxnSpPr>
        <p:spPr>
          <a:xfrm>
            <a:off x="8598817" y="33351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Shape 155">
            <a:hlinkClick r:id="rId2"/>
          </p:cNvPr>
          <p:cNvCxnSpPr/>
          <p:nvPr/>
        </p:nvCxnSpPr>
        <p:spPr>
          <a:xfrm>
            <a:off x="8598817" y="378567"/>
            <a:ext cx="216300" cy="0"/>
          </a:xfrm>
          <a:prstGeom prst="straightConnector1">
            <a:avLst/>
          </a:prstGeom>
          <a:noFill/>
          <a:ln w="9525" cap="flat" cmpd="sng">
            <a:solidFill>
              <a:srgbClr val="B7B7B7"/>
            </a:solidFill>
            <a:prstDash val="solid"/>
            <a:round/>
            <a:headEnd type="none" w="med" len="med"/>
            <a:tailEnd type="none" w="med" len="med"/>
          </a:ln>
        </p:spPr>
      </p:cxnSp>
    </p:spTree>
    <p:extLst>
      <p:ext uri="{BB962C8B-B14F-4D97-AF65-F5344CB8AC3E}">
        <p14:creationId xmlns:p14="http://schemas.microsoft.com/office/powerpoint/2010/main" val="5453015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_alt1">
  <p:cSld name="Section header_alt1">
    <p:bg>
      <p:bgPr>
        <a:solidFill>
          <a:srgbClr val="434343"/>
        </a:solidFill>
        <a:effectLst/>
      </p:bgPr>
    </p:bg>
    <p:spTree>
      <p:nvGrpSpPr>
        <p:cNvPr id="1" name="Shape 162"/>
        <p:cNvGrpSpPr/>
        <p:nvPr/>
      </p:nvGrpSpPr>
      <p:grpSpPr>
        <a:xfrm>
          <a:off x="0" y="0"/>
          <a:ext cx="0" cy="0"/>
          <a:chOff x="0" y="0"/>
          <a:chExt cx="0" cy="0"/>
        </a:xfrm>
      </p:grpSpPr>
      <p:grpSp>
        <p:nvGrpSpPr>
          <p:cNvPr id="163" name="Shape 163"/>
          <p:cNvGrpSpPr/>
          <p:nvPr/>
        </p:nvGrpSpPr>
        <p:grpSpPr>
          <a:xfrm>
            <a:off x="830393" y="1588342"/>
            <a:ext cx="745763" cy="61101"/>
            <a:chOff x="4580561" y="2589004"/>
            <a:chExt cx="1064464" cy="25200"/>
          </a:xfrm>
        </p:grpSpPr>
        <p:sp>
          <p:nvSpPr>
            <p:cNvPr id="164" name="Shape 16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 name="Shape 16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6" name="Shape 166"/>
          <p:cNvSpPr txBox="1">
            <a:spLocks noGrp="1"/>
          </p:cNvSpPr>
          <p:nvPr>
            <p:ph type="title"/>
          </p:nvPr>
        </p:nvSpPr>
        <p:spPr>
          <a:xfrm>
            <a:off x="729450" y="1763267"/>
            <a:ext cx="7688400" cy="20248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Shape 167"/>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a:spcBef>
                <a:spcPts val="0"/>
              </a:spcBef>
              <a:spcAft>
                <a:spcPts val="0"/>
              </a:spcAft>
            </a:pPr>
            <a:fld id="{00000000-1234-1234-1234-123412341234}" type="slidenum">
              <a:rPr lang="en-GB" smtClean="0"/>
              <a:pPr>
                <a:spcBef>
                  <a:spcPts val="0"/>
                </a:spcBef>
                <a:spcAft>
                  <a:spcPts val="0"/>
                </a:spcAft>
              </a:pPr>
              <a:t>‹#›</a:t>
            </a:fld>
            <a:endParaRPr lang="en-GB"/>
          </a:p>
        </p:txBody>
      </p:sp>
      <p:sp>
        <p:nvSpPr>
          <p:cNvPr id="168" name="Shape 168">
            <a:hlinkClick r:id="rId2"/>
          </p:cNvPr>
          <p:cNvSpPr/>
          <p:nvPr/>
        </p:nvSpPr>
        <p:spPr>
          <a:xfrm>
            <a:off x="8280450" y="0"/>
            <a:ext cx="863400" cy="605600"/>
          </a:xfrm>
          <a:prstGeom prst="rect">
            <a:avLst/>
          </a:prstGeom>
          <a:solidFill>
            <a:srgbClr val="43434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69" name="Shape 169">
            <a:hlinkClick r:id="rId2"/>
          </p:cNvPr>
          <p:cNvCxnSpPr/>
          <p:nvPr/>
        </p:nvCxnSpPr>
        <p:spPr>
          <a:xfrm>
            <a:off x="8598817" y="288467"/>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Shape 170">
            <a:hlinkClick r:id="rId2"/>
          </p:cNvPr>
          <p:cNvCxnSpPr/>
          <p:nvPr/>
        </p:nvCxnSpPr>
        <p:spPr>
          <a:xfrm>
            <a:off x="8598817" y="333517"/>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Shape 171">
            <a:hlinkClick r:id="rId2"/>
          </p:cNvPr>
          <p:cNvCxnSpPr/>
          <p:nvPr/>
        </p:nvCxnSpPr>
        <p:spPr>
          <a:xfrm>
            <a:off x="8598817" y="378567"/>
            <a:ext cx="216300" cy="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2148438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11" name="Title 1"/>
          <p:cNvSpPr>
            <a:spLocks noGrp="1"/>
          </p:cNvSpPr>
          <p:nvPr>
            <p:ph type="title"/>
          </p:nvPr>
        </p:nvSpPr>
        <p:spPr>
          <a:xfrm>
            <a:off x="2071670" y="201612"/>
            <a:ext cx="6858048" cy="441307"/>
          </a:xfrm>
          <a:prstGeom prst="rect">
            <a:avLst/>
          </a:prstGeom>
          <a:effectLst/>
        </p:spPr>
        <p:txBody>
          <a:bodyPr lIns="0" rIns="0" anchor="t"/>
          <a:lstStyle>
            <a:lvl1pPr>
              <a:defRPr lang="en-US" sz="1800" cap="all" baseline="0" smtClean="0">
                <a:solidFill>
                  <a:schemeClr val="tx1"/>
                </a:solidFill>
              </a:defRPr>
            </a:lvl1pPr>
          </a:lstStyle>
          <a:p>
            <a:r>
              <a:rPr lang="en-US" noProof="0" dirty="0"/>
              <a:t>Click to edit Master title style</a:t>
            </a:r>
          </a:p>
        </p:txBody>
      </p:sp>
      <p:sp>
        <p:nvSpPr>
          <p:cNvPr id="10" name="Content Placeholder 2"/>
          <p:cNvSpPr>
            <a:spLocks noGrp="1"/>
          </p:cNvSpPr>
          <p:nvPr>
            <p:ph idx="11"/>
          </p:nvPr>
        </p:nvSpPr>
        <p:spPr>
          <a:xfrm>
            <a:off x="2071672" y="1142984"/>
            <a:ext cx="6858047" cy="5357851"/>
          </a:xfrm>
          <a:prstGeom prst="rect">
            <a:avLst/>
          </a:prstGeom>
        </p:spPr>
        <p:txBody>
          <a:bodyPr lIns="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14" name="SAP_Footnote_2007_1"/>
          <p:cNvSpPr>
            <a:spLocks noGrp="1" noChangeArrowheads="1"/>
          </p:cNvSpPr>
          <p:nvPr>
            <p:ph type="sldNum" sz="quarter" idx="4"/>
          </p:nvPr>
        </p:nvSpPr>
        <p:spPr>
          <a:xfrm>
            <a:off x="250825" y="6604000"/>
            <a:ext cx="2035159" cy="185739"/>
          </a:xfrm>
          <a:prstGeom prst="rect">
            <a:avLst/>
          </a:prstGeom>
        </p:spPr>
        <p:txBody>
          <a:bodyPr wrap="none" lIns="0" rIns="0" anchor="b"/>
          <a:lstStyle>
            <a:lvl1pPr algn="l">
              <a:buClr>
                <a:schemeClr val="accent1"/>
              </a:buClr>
              <a:buSzPct val="80000"/>
              <a:buFont typeface="Wingdings" pitchFamily="2" charset="2"/>
              <a:buNone/>
              <a:defRPr sz="600">
                <a:latin typeface="Arial" charset="0"/>
              </a:defRPr>
            </a:lvl1pPr>
          </a:lstStyle>
          <a:p>
            <a:pPr>
              <a:buClr>
                <a:srgbClr val="A5B592"/>
              </a:buClr>
              <a:defRPr/>
            </a:pPr>
            <a:r>
              <a:rPr lang="en-US" dirty="0"/>
              <a:t>© 2010 SAP AG. All rights reserved.  |</a:t>
            </a:r>
            <a:r>
              <a:rPr lang="en-US" dirty="0">
                <a:solidFill>
                  <a:prstClr val="black"/>
                </a:solidFill>
              </a:rPr>
              <a:t>  </a:t>
            </a:r>
            <a:fld id="{78DFDB9F-0F9B-4049-B2B1-DCBB46FE18A9}" type="slidenum">
              <a:rPr lang="en-US" smtClean="0">
                <a:solidFill>
                  <a:prstClr val="black"/>
                </a:solidFill>
              </a:rPr>
              <a:pPr>
                <a:buClr>
                  <a:srgbClr val="A5B592"/>
                </a:buClr>
                <a:defRPr/>
              </a:pPr>
              <a:t>‹#›</a:t>
            </a:fld>
            <a:endParaRPr lang="en-US" dirty="0">
              <a:solidFill>
                <a:prstClr val="black"/>
              </a:solidFill>
            </a:endParaRPr>
          </a:p>
        </p:txBody>
      </p:sp>
      <p:sp>
        <p:nvSpPr>
          <p:cNvPr id="5" name="Flowchart: Process 4"/>
          <p:cNvSpPr/>
          <p:nvPr userDrawn="1"/>
        </p:nvSpPr>
        <p:spPr bwMode="auto">
          <a:xfrm>
            <a:off x="1582283" y="4679166"/>
            <a:ext cx="142876" cy="142876"/>
          </a:xfrm>
          <a:prstGeom prst="flowChartProcess">
            <a:avLst/>
          </a:prstGeom>
          <a:solidFill>
            <a:srgbClr val="538022"/>
          </a:solidFill>
          <a:ln w="12700" cap="flat" cmpd="sng" algn="ctr">
            <a:solidFill>
              <a:srgbClr val="538022"/>
            </a:solidFill>
            <a:prstDash val="solid"/>
            <a:round/>
            <a:headEnd type="none" w="med" len="med"/>
            <a:tailEnd type="triangle" w="sm" len="lg"/>
          </a:ln>
          <a:effectLst/>
        </p:spPr>
        <p:txBody>
          <a:bodyPr vert="horz" wrap="none" lIns="67500" tIns="35100" rIns="67500" bIns="35100" numCol="1" rtlCol="0" anchor="ctr" anchorCtr="0" compatLnSpc="1">
            <a:prstTxWarp prst="textNoShape">
              <a:avLst/>
            </a:prstTxWarp>
          </a:bodyPr>
          <a:lstStyle/>
          <a:p>
            <a:pPr marL="183356" marR="0" indent="-183356" algn="ctr" defTabSz="685800" rtl="0" eaLnBrk="1" fontAlgn="base" latinLnBrk="0" hangingPunct="1">
              <a:lnSpc>
                <a:spcPct val="100000"/>
              </a:lnSpc>
              <a:spcBef>
                <a:spcPct val="0"/>
              </a:spcBef>
              <a:spcAft>
                <a:spcPct val="0"/>
              </a:spcAft>
              <a:buClr>
                <a:schemeClr val="accent1"/>
              </a:buClr>
              <a:buSzPct val="80000"/>
              <a:buFont typeface="Wingdings" pitchFamily="2" charset="2"/>
              <a:buNone/>
              <a:tabLst/>
            </a:pPr>
            <a:endParaRPr kumimoji="0" lang="de-DE" sz="1050" b="0" i="0" u="none" strike="noStrike" cap="none" normalizeH="0" baseline="0" dirty="0">
              <a:ln>
                <a:noFill/>
              </a:ln>
              <a:solidFill>
                <a:schemeClr val="tx1"/>
              </a:solidFill>
              <a:effectLst/>
              <a:latin typeface="+mn-lt"/>
              <a:ea typeface="Arial Unicode MS" pitchFamily="34" charset="-128"/>
              <a:cs typeface="Arial Unicode MS" pitchFamily="34" charset="-128"/>
            </a:endParaRPr>
          </a:p>
        </p:txBody>
      </p:sp>
    </p:spTree>
    <p:extLst>
      <p:ext uri="{BB962C8B-B14F-4D97-AF65-F5344CB8AC3E}">
        <p14:creationId xmlns:p14="http://schemas.microsoft.com/office/powerpoint/2010/main" val="4190559608"/>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a:t>Click to Add Title (Title Case)</a:t>
            </a:r>
            <a:endParaRPr lang="en-US" dirty="0"/>
          </a:p>
        </p:txBody>
      </p:sp>
      <p:sp>
        <p:nvSpPr>
          <p:cNvPr id="5" name="Text Placeholder 4"/>
          <p:cNvSpPr>
            <a:spLocks noGrp="1"/>
          </p:cNvSpPr>
          <p:nvPr>
            <p:ph type="body" sz="quarter" idx="11" hasCustomPrompt="1"/>
          </p:nvPr>
        </p:nvSpPr>
        <p:spPr bwMode="gray">
          <a:xfrm>
            <a:off x="248400" y="1292400"/>
            <a:ext cx="8647200" cy="5410800"/>
          </a:xfrm>
        </p:spPr>
        <p:txBody>
          <a:bodyPr/>
          <a:lstStyle/>
          <a:p>
            <a:pPr lvl="0"/>
            <a:r>
              <a:rPr lang="en-US" noProof="0"/>
              <a:t>Click to add text</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04316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a:t>Click to Add Title (Title Case)</a:t>
            </a:r>
            <a:endParaRPr lang="en-US" dirty="0"/>
          </a:p>
        </p:txBody>
      </p:sp>
      <p:sp>
        <p:nvSpPr>
          <p:cNvPr id="5" name="Text Placeholder 4"/>
          <p:cNvSpPr>
            <a:spLocks noGrp="1"/>
          </p:cNvSpPr>
          <p:nvPr>
            <p:ph type="body" sz="quarter" idx="10" hasCustomPrompt="1"/>
          </p:nvPr>
        </p:nvSpPr>
        <p:spPr bwMode="gray">
          <a:xfrm>
            <a:off x="248400" y="1292400"/>
            <a:ext cx="4248000" cy="5410800"/>
          </a:xfrm>
        </p:spPr>
        <p:txBody>
          <a:body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hasCustomPrompt="1"/>
          </p:nvPr>
        </p:nvSpPr>
        <p:spPr bwMode="gray">
          <a:xfrm>
            <a:off x="4622400" y="1292400"/>
            <a:ext cx="4248000" cy="5410800"/>
          </a:xfrm>
        </p:spPr>
        <p:txBody>
          <a:body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06967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0496D-BC14-4045-883C-E8837128123F}"/>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F330A55-65FD-4B28-8E82-45BD749F8305}"/>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BD22EB5-14C5-4311-B0AC-CABA29331618}"/>
              </a:ext>
            </a:extLst>
          </p:cNvPr>
          <p:cNvSpPr>
            <a:spLocks noGrp="1"/>
          </p:cNvSpPr>
          <p:nvPr>
            <p:ph type="dt" sz="half" idx="10"/>
          </p:nvPr>
        </p:nvSpPr>
        <p:spPr/>
        <p:txBody>
          <a:bodyPr/>
          <a:lstStyle/>
          <a:p>
            <a:fld id="{8AB4017A-823B-41DD-8EF9-6D99EC763341}" type="datetimeFigureOut">
              <a:rPr lang="en-US" smtClean="0"/>
              <a:t>3/27/2025</a:t>
            </a:fld>
            <a:endParaRPr lang="en-US"/>
          </a:p>
        </p:txBody>
      </p:sp>
      <p:sp>
        <p:nvSpPr>
          <p:cNvPr id="5" name="Footer Placeholder 4">
            <a:extLst>
              <a:ext uri="{FF2B5EF4-FFF2-40B4-BE49-F238E27FC236}">
                <a16:creationId xmlns:a16="http://schemas.microsoft.com/office/drawing/2014/main" id="{55691B60-5F69-4819-97C7-D23BB09DFF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D40BA7-1A05-44F4-BA26-8DE67A8968A1}"/>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34237321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FEC9D-0AC2-4DAF-927E-FE1C6A45FB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944E5E-767B-4B81-B30A-3606B7B5F4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514928-CDA7-44C9-9A64-88354653FD66}"/>
              </a:ext>
            </a:extLst>
          </p:cNvPr>
          <p:cNvSpPr>
            <a:spLocks noGrp="1"/>
          </p:cNvSpPr>
          <p:nvPr>
            <p:ph type="dt" sz="half" idx="10"/>
          </p:nvPr>
        </p:nvSpPr>
        <p:spPr/>
        <p:txBody>
          <a:bodyPr/>
          <a:lstStyle/>
          <a:p>
            <a:fld id="{8AB4017A-823B-41DD-8EF9-6D99EC763341}" type="datetimeFigureOut">
              <a:rPr lang="en-US" smtClean="0"/>
              <a:t>3/27/2025</a:t>
            </a:fld>
            <a:endParaRPr lang="en-US"/>
          </a:p>
        </p:txBody>
      </p:sp>
      <p:sp>
        <p:nvSpPr>
          <p:cNvPr id="5" name="Footer Placeholder 4">
            <a:extLst>
              <a:ext uri="{FF2B5EF4-FFF2-40B4-BE49-F238E27FC236}">
                <a16:creationId xmlns:a16="http://schemas.microsoft.com/office/drawing/2014/main" id="{5B79D83C-1A19-4570-AAC2-60A8C90139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45FBDF-6679-4CD4-83B9-33E3125C45BD}"/>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2720388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defRPr/>
            </a:pPr>
            <a:fld id="{601A4B07-308C-45EC-8CF9-6F0C8752D0F9}" type="datetime1">
              <a:rPr lang="en-US" smtClean="0"/>
              <a:t>3/27/2025</a:t>
            </a:fld>
            <a:endParaRPr lang="en-US"/>
          </a:p>
        </p:txBody>
      </p:sp>
      <p:sp>
        <p:nvSpPr>
          <p:cNvPr id="6" name="Footer Placeholder 5"/>
          <p:cNvSpPr>
            <a:spLocks noGrp="1"/>
          </p:cNvSpPr>
          <p:nvPr>
            <p:ph type="ftr" sz="quarter" idx="11"/>
          </p:nvPr>
        </p:nvSpPr>
        <p:spPr/>
        <p:txBody>
          <a:bodyPr/>
          <a:lstStyle/>
          <a:p>
            <a:pPr>
              <a:defRPr/>
            </a:pPr>
            <a:r>
              <a:rPr lang="en-US"/>
              <a:t>-</a:t>
            </a:r>
          </a:p>
        </p:txBody>
      </p:sp>
      <p:sp>
        <p:nvSpPr>
          <p:cNvPr id="7" name="Slide Number Placeholder 6"/>
          <p:cNvSpPr>
            <a:spLocks noGrp="1"/>
          </p:cNvSpPr>
          <p:nvPr>
            <p:ph type="sldNum" sz="quarter" idx="12"/>
          </p:nvPr>
        </p:nvSpPr>
        <p:spPr/>
        <p:txBody>
          <a:bodyPr/>
          <a:lstStyle/>
          <a:p>
            <a:pPr>
              <a:defRPr/>
            </a:pPr>
            <a:fld id="{F4DC23EA-36DB-4AAF-8A12-7F01D5B6E798}" type="slidenum">
              <a:rPr lang="en-US" smtClean="0"/>
              <a:pPr>
                <a:defRPr/>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628D5-ED8C-4469-AA32-69FAD7925B88}"/>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C46F46-DFE5-4D22-800D-EC015A185D62}"/>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011C4-414F-4B38-9FE8-0CBD0E7B7C00}"/>
              </a:ext>
            </a:extLst>
          </p:cNvPr>
          <p:cNvSpPr>
            <a:spLocks noGrp="1"/>
          </p:cNvSpPr>
          <p:nvPr>
            <p:ph type="dt" sz="half" idx="10"/>
          </p:nvPr>
        </p:nvSpPr>
        <p:spPr/>
        <p:txBody>
          <a:bodyPr/>
          <a:lstStyle/>
          <a:p>
            <a:fld id="{8AB4017A-823B-41DD-8EF9-6D99EC763341}" type="datetimeFigureOut">
              <a:rPr lang="en-US" smtClean="0"/>
              <a:t>3/27/2025</a:t>
            </a:fld>
            <a:endParaRPr lang="en-US"/>
          </a:p>
        </p:txBody>
      </p:sp>
      <p:sp>
        <p:nvSpPr>
          <p:cNvPr id="5" name="Footer Placeholder 4">
            <a:extLst>
              <a:ext uri="{FF2B5EF4-FFF2-40B4-BE49-F238E27FC236}">
                <a16:creationId xmlns:a16="http://schemas.microsoft.com/office/drawing/2014/main" id="{F53CEA19-5F94-4D07-AD97-0D9C727563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E03D98-A96E-4767-9326-FB381DA009D7}"/>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2341594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87B5D-2AA0-4E04-8CD9-9307D660F0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3CB815-6513-4A7A-A9B2-18D25DDB2C20}"/>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84C4BE-F1C6-42F1-A73C-FC8D19288BBF}"/>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2D90CF-9A3C-46EC-8704-37B4B3803BA3}"/>
              </a:ext>
            </a:extLst>
          </p:cNvPr>
          <p:cNvSpPr>
            <a:spLocks noGrp="1"/>
          </p:cNvSpPr>
          <p:nvPr>
            <p:ph type="dt" sz="half" idx="10"/>
          </p:nvPr>
        </p:nvSpPr>
        <p:spPr/>
        <p:txBody>
          <a:bodyPr/>
          <a:lstStyle/>
          <a:p>
            <a:fld id="{8AB4017A-823B-41DD-8EF9-6D99EC763341}" type="datetimeFigureOut">
              <a:rPr lang="en-US" smtClean="0"/>
              <a:t>3/27/2025</a:t>
            </a:fld>
            <a:endParaRPr lang="en-US"/>
          </a:p>
        </p:txBody>
      </p:sp>
      <p:sp>
        <p:nvSpPr>
          <p:cNvPr id="6" name="Footer Placeholder 5">
            <a:extLst>
              <a:ext uri="{FF2B5EF4-FFF2-40B4-BE49-F238E27FC236}">
                <a16:creationId xmlns:a16="http://schemas.microsoft.com/office/drawing/2014/main" id="{D5DE6923-1E0E-43F3-8555-7C732692E3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507AFB-4B62-4123-A945-D8CF3C182511}"/>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20134897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C5744-B8FB-4865-AA9C-CEC201AF0F6A}"/>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8FFA47-F0D9-4809-98FB-8D62645E853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5241E31-C290-472D-888D-4406E1B061D3}"/>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260DCE-8706-4965-9178-CA171AAED88F}"/>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5B2803E-4F01-4EBC-92B3-06D327FA5179}"/>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A53D8B-0DE7-490F-B3A8-BDEDEC20F59F}"/>
              </a:ext>
            </a:extLst>
          </p:cNvPr>
          <p:cNvSpPr>
            <a:spLocks noGrp="1"/>
          </p:cNvSpPr>
          <p:nvPr>
            <p:ph type="dt" sz="half" idx="10"/>
          </p:nvPr>
        </p:nvSpPr>
        <p:spPr/>
        <p:txBody>
          <a:bodyPr/>
          <a:lstStyle/>
          <a:p>
            <a:fld id="{8AB4017A-823B-41DD-8EF9-6D99EC763341}" type="datetimeFigureOut">
              <a:rPr lang="en-US" smtClean="0"/>
              <a:t>3/27/2025</a:t>
            </a:fld>
            <a:endParaRPr lang="en-US"/>
          </a:p>
        </p:txBody>
      </p:sp>
      <p:sp>
        <p:nvSpPr>
          <p:cNvPr id="8" name="Footer Placeholder 7">
            <a:extLst>
              <a:ext uri="{FF2B5EF4-FFF2-40B4-BE49-F238E27FC236}">
                <a16:creationId xmlns:a16="http://schemas.microsoft.com/office/drawing/2014/main" id="{81710AC2-6ACE-443B-94A0-6866A8FA6F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548567-6586-4E74-84D7-B64732B13D9F}"/>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36029194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17D1-A6E4-422D-9C05-437AF0A709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2C69BD-92BF-456D-8558-0DF38225E62C}"/>
              </a:ext>
            </a:extLst>
          </p:cNvPr>
          <p:cNvSpPr>
            <a:spLocks noGrp="1"/>
          </p:cNvSpPr>
          <p:nvPr>
            <p:ph type="dt" sz="half" idx="10"/>
          </p:nvPr>
        </p:nvSpPr>
        <p:spPr/>
        <p:txBody>
          <a:bodyPr/>
          <a:lstStyle/>
          <a:p>
            <a:fld id="{8AB4017A-823B-41DD-8EF9-6D99EC763341}" type="datetimeFigureOut">
              <a:rPr lang="en-US" smtClean="0"/>
              <a:t>3/27/2025</a:t>
            </a:fld>
            <a:endParaRPr lang="en-US"/>
          </a:p>
        </p:txBody>
      </p:sp>
      <p:sp>
        <p:nvSpPr>
          <p:cNvPr id="4" name="Footer Placeholder 3">
            <a:extLst>
              <a:ext uri="{FF2B5EF4-FFF2-40B4-BE49-F238E27FC236}">
                <a16:creationId xmlns:a16="http://schemas.microsoft.com/office/drawing/2014/main" id="{7D37AF2E-652A-4905-ACF9-147DFACC84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ED6E69-EBAF-43F8-987D-168E9ACC2EBA}"/>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22821437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858657-3E25-4B42-9E68-6781BDE6DE53}"/>
              </a:ext>
            </a:extLst>
          </p:cNvPr>
          <p:cNvSpPr>
            <a:spLocks noGrp="1"/>
          </p:cNvSpPr>
          <p:nvPr>
            <p:ph type="dt" sz="half" idx="10"/>
          </p:nvPr>
        </p:nvSpPr>
        <p:spPr/>
        <p:txBody>
          <a:bodyPr/>
          <a:lstStyle/>
          <a:p>
            <a:fld id="{8AB4017A-823B-41DD-8EF9-6D99EC763341}" type="datetimeFigureOut">
              <a:rPr lang="en-US" smtClean="0"/>
              <a:t>3/27/2025</a:t>
            </a:fld>
            <a:endParaRPr lang="en-US"/>
          </a:p>
        </p:txBody>
      </p:sp>
      <p:sp>
        <p:nvSpPr>
          <p:cNvPr id="3" name="Footer Placeholder 2">
            <a:extLst>
              <a:ext uri="{FF2B5EF4-FFF2-40B4-BE49-F238E27FC236}">
                <a16:creationId xmlns:a16="http://schemas.microsoft.com/office/drawing/2014/main" id="{CE65FB94-DE5D-46EF-91FB-9B2DBDE234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FABC7F-2E30-463C-AA6B-13C9773B7A37}"/>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9945442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A9814-2AFF-4C42-82A9-FAD3B8CA9CAC}"/>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E7567C4F-9BC7-4A13-90A9-7E8943A4B873}"/>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333C5B-C68E-467B-853B-180CF4098D6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E7BFAFE-8219-4D13-8307-3909427614C0}"/>
              </a:ext>
            </a:extLst>
          </p:cNvPr>
          <p:cNvSpPr>
            <a:spLocks noGrp="1"/>
          </p:cNvSpPr>
          <p:nvPr>
            <p:ph type="dt" sz="half" idx="10"/>
          </p:nvPr>
        </p:nvSpPr>
        <p:spPr/>
        <p:txBody>
          <a:bodyPr/>
          <a:lstStyle/>
          <a:p>
            <a:fld id="{8AB4017A-823B-41DD-8EF9-6D99EC763341}" type="datetimeFigureOut">
              <a:rPr lang="en-US" smtClean="0"/>
              <a:t>3/27/2025</a:t>
            </a:fld>
            <a:endParaRPr lang="en-US"/>
          </a:p>
        </p:txBody>
      </p:sp>
      <p:sp>
        <p:nvSpPr>
          <p:cNvPr id="6" name="Footer Placeholder 5">
            <a:extLst>
              <a:ext uri="{FF2B5EF4-FFF2-40B4-BE49-F238E27FC236}">
                <a16:creationId xmlns:a16="http://schemas.microsoft.com/office/drawing/2014/main" id="{146AE889-B810-4AD2-8916-6F13CB56D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AA16CF-6585-495C-9CD7-D0BCFE5FBC42}"/>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2399618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89F79-E960-44C2-8FF6-B525B014F4B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989C9FB-9851-43C4-BAE4-06D0C86C2303}"/>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305F311E-B4EF-43EA-9E39-3033BAB3927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E97E07E-44F0-4632-822A-F6DF41EEDBDC}"/>
              </a:ext>
            </a:extLst>
          </p:cNvPr>
          <p:cNvSpPr>
            <a:spLocks noGrp="1"/>
          </p:cNvSpPr>
          <p:nvPr>
            <p:ph type="dt" sz="half" idx="10"/>
          </p:nvPr>
        </p:nvSpPr>
        <p:spPr/>
        <p:txBody>
          <a:bodyPr/>
          <a:lstStyle/>
          <a:p>
            <a:fld id="{8AB4017A-823B-41DD-8EF9-6D99EC763341}" type="datetimeFigureOut">
              <a:rPr lang="en-US" smtClean="0"/>
              <a:t>3/27/2025</a:t>
            </a:fld>
            <a:endParaRPr lang="en-US"/>
          </a:p>
        </p:txBody>
      </p:sp>
      <p:sp>
        <p:nvSpPr>
          <p:cNvPr id="6" name="Footer Placeholder 5">
            <a:extLst>
              <a:ext uri="{FF2B5EF4-FFF2-40B4-BE49-F238E27FC236}">
                <a16:creationId xmlns:a16="http://schemas.microsoft.com/office/drawing/2014/main" id="{A0E0F2CA-D46F-4B54-8CC0-3E479329C8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1CE70A-C5C7-407D-A612-243497EA97C9}"/>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37607470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09C1A-EEE6-44C5-A53E-4B5E79AB2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0E8103-7BE5-44E9-B3D9-AD26296624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AF122E-2062-4737-80B9-BA4C737F2A52}"/>
              </a:ext>
            </a:extLst>
          </p:cNvPr>
          <p:cNvSpPr>
            <a:spLocks noGrp="1"/>
          </p:cNvSpPr>
          <p:nvPr>
            <p:ph type="dt" sz="half" idx="10"/>
          </p:nvPr>
        </p:nvSpPr>
        <p:spPr/>
        <p:txBody>
          <a:bodyPr/>
          <a:lstStyle/>
          <a:p>
            <a:fld id="{8AB4017A-823B-41DD-8EF9-6D99EC763341}" type="datetimeFigureOut">
              <a:rPr lang="en-US" smtClean="0"/>
              <a:t>3/27/2025</a:t>
            </a:fld>
            <a:endParaRPr lang="en-US"/>
          </a:p>
        </p:txBody>
      </p:sp>
      <p:sp>
        <p:nvSpPr>
          <p:cNvPr id="5" name="Footer Placeholder 4">
            <a:extLst>
              <a:ext uri="{FF2B5EF4-FFF2-40B4-BE49-F238E27FC236}">
                <a16:creationId xmlns:a16="http://schemas.microsoft.com/office/drawing/2014/main" id="{603179B3-C729-497A-98F0-44EBC203E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F0498-813E-4C8B-8AB3-1BCB8B9D626B}"/>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4721338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68DBA8-D028-4753-AD85-186ECAC12351}"/>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B0ABA8-A965-489C-B458-354955FF2B27}"/>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938479-237C-4336-B0FF-4FF64EBC200D}"/>
              </a:ext>
            </a:extLst>
          </p:cNvPr>
          <p:cNvSpPr>
            <a:spLocks noGrp="1"/>
          </p:cNvSpPr>
          <p:nvPr>
            <p:ph type="dt" sz="half" idx="10"/>
          </p:nvPr>
        </p:nvSpPr>
        <p:spPr/>
        <p:txBody>
          <a:bodyPr/>
          <a:lstStyle/>
          <a:p>
            <a:fld id="{8AB4017A-823B-41DD-8EF9-6D99EC763341}" type="datetimeFigureOut">
              <a:rPr lang="en-US" smtClean="0"/>
              <a:t>3/27/2025</a:t>
            </a:fld>
            <a:endParaRPr lang="en-US"/>
          </a:p>
        </p:txBody>
      </p:sp>
      <p:sp>
        <p:nvSpPr>
          <p:cNvPr id="5" name="Footer Placeholder 4">
            <a:extLst>
              <a:ext uri="{FF2B5EF4-FFF2-40B4-BE49-F238E27FC236}">
                <a16:creationId xmlns:a16="http://schemas.microsoft.com/office/drawing/2014/main" id="{8A572CFA-903E-449A-8F1F-71E9F906B1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5BDA2-BD33-45F6-98A9-6DA185C871D2}"/>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3732728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6_Title and Vertical Text">
    <p:spTree>
      <p:nvGrpSpPr>
        <p:cNvPr id="1" name=""/>
        <p:cNvGrpSpPr/>
        <p:nvPr/>
      </p:nvGrpSpPr>
      <p:grpSpPr>
        <a:xfrm>
          <a:off x="0" y="0"/>
          <a:ext cx="0" cy="0"/>
          <a:chOff x="0" y="0"/>
          <a:chExt cx="0" cy="0"/>
        </a:xfrm>
      </p:grpSpPr>
      <p:sp>
        <p:nvSpPr>
          <p:cNvPr id="4" name="Rectangle 7"/>
          <p:cNvSpPr>
            <a:spLocks noChangeArrowheads="1"/>
          </p:cNvSpPr>
          <p:nvPr/>
        </p:nvSpPr>
        <p:spPr bwMode="auto">
          <a:xfrm>
            <a:off x="6351" y="6350"/>
            <a:ext cx="9118600" cy="6832600"/>
          </a:xfrm>
          <a:prstGeom prst="rect">
            <a:avLst/>
          </a:prstGeom>
          <a:noFill/>
          <a:ln w="12700">
            <a:solidFill>
              <a:schemeClr val="tx1"/>
            </a:solidFill>
            <a:miter lim="800000"/>
            <a:headEnd/>
            <a:tailEnd/>
          </a:ln>
          <a:effectLst/>
        </p:spPr>
        <p:txBody>
          <a:bodyPr wrap="none" anchor="ctr"/>
          <a:lstStyle/>
          <a:p>
            <a:pPr>
              <a:defRPr/>
            </a:pPr>
            <a:endParaRPr lang="en-US" sz="1350"/>
          </a:p>
        </p:txBody>
      </p:sp>
      <p:sp>
        <p:nvSpPr>
          <p:cNvPr id="5" name="Date Placeholder 3"/>
          <p:cNvSpPr txBox="1">
            <a:spLocks noGrp="1"/>
          </p:cNvSpPr>
          <p:nvPr userDrawn="1"/>
        </p:nvSpPr>
        <p:spPr bwMode="auto">
          <a:xfrm>
            <a:off x="1452563" y="6527800"/>
            <a:ext cx="5230812" cy="344488"/>
          </a:xfrm>
          <a:prstGeom prst="rect">
            <a:avLst/>
          </a:prstGeom>
          <a:noFill/>
          <a:ln w="9525">
            <a:noFill/>
            <a:miter lim="800000"/>
            <a:headEnd/>
            <a:tailEnd/>
          </a:ln>
        </p:spPr>
        <p:txBody>
          <a:bodyPr wrap="none" lIns="69056" tIns="34529" rIns="69056" bIns="34529" anchor="ctr"/>
          <a:lstStyle/>
          <a:p>
            <a:pPr algn="ctr">
              <a:defRPr/>
            </a:pPr>
            <a:r>
              <a:rPr lang="en-US" sz="675" dirty="0">
                <a:solidFill>
                  <a:srgbClr val="000000"/>
                </a:solidFill>
                <a:latin typeface="Arial Black" pitchFamily="34" charset="0"/>
              </a:rPr>
              <a:t>Software Testing and QA </a:t>
            </a:r>
            <a:r>
              <a:rPr lang="en-US" sz="675" dirty="0">
                <a:solidFill>
                  <a:srgbClr val="000000"/>
                </a:solidFill>
                <a:latin typeface="Comic Sans MS" pitchFamily="66" charset="0"/>
              </a:rPr>
              <a:t>Theory and Practice</a:t>
            </a:r>
            <a:r>
              <a:rPr lang="en-US" sz="675" dirty="0">
                <a:solidFill>
                  <a:srgbClr val="000000"/>
                </a:solidFill>
              </a:rPr>
              <a:t> </a:t>
            </a:r>
            <a:endParaRPr lang="en-US" sz="675" dirty="0">
              <a:solidFill>
                <a:srgbClr val="000000"/>
              </a:solidFill>
              <a:latin typeface="Arial" pitchFamily="34" charset="0"/>
            </a:endParaRPr>
          </a:p>
        </p:txBody>
      </p:sp>
      <p:sp>
        <p:nvSpPr>
          <p:cNvPr id="6" name="Footer Placeholder 4"/>
          <p:cNvSpPr txBox="1">
            <a:spLocks noGrp="1"/>
          </p:cNvSpPr>
          <p:nvPr userDrawn="1"/>
        </p:nvSpPr>
        <p:spPr bwMode="auto">
          <a:xfrm>
            <a:off x="7399338" y="6586538"/>
            <a:ext cx="1327150" cy="227012"/>
          </a:xfrm>
          <a:prstGeom prst="rect">
            <a:avLst/>
          </a:prstGeom>
          <a:noFill/>
          <a:ln w="9525">
            <a:noFill/>
            <a:miter lim="800000"/>
            <a:headEnd/>
            <a:tailEnd/>
          </a:ln>
        </p:spPr>
        <p:txBody>
          <a:bodyPr wrap="none" lIns="69056" tIns="34529" rIns="69056" bIns="34529" anchor="ctr"/>
          <a:lstStyle/>
          <a:p>
            <a:pPr algn="ctr">
              <a:defRPr/>
            </a:pPr>
            <a:r>
              <a:rPr lang="en-US" sz="675">
                <a:solidFill>
                  <a:srgbClr val="000000"/>
                </a:solidFill>
              </a:rPr>
              <a:t>© Naik &amp; Tripathy</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9"/>
          <p:cNvSpPr>
            <a:spLocks noGrp="1" noChangeArrowheads="1"/>
          </p:cNvSpPr>
          <p:nvPr>
            <p:ph type="sldNum" sz="quarter" idx="10"/>
          </p:nvPr>
        </p:nvSpPr>
        <p:spPr/>
        <p:txBody>
          <a:bodyPr/>
          <a:lstStyle>
            <a:lvl1pPr>
              <a:defRPr/>
            </a:lvl1pPr>
          </a:lstStyle>
          <a:p>
            <a:pPr>
              <a:defRPr/>
            </a:pPr>
            <a:fld id="{78879616-8B1C-41ED-8388-228B68DCD00D}" type="slidenum">
              <a:rPr lang="en-US"/>
              <a:pPr>
                <a:defRPr/>
              </a:pPr>
              <a:t>‹#›</a:t>
            </a:fld>
            <a:endParaRPr lang="en-US"/>
          </a:p>
        </p:txBody>
      </p:sp>
    </p:spTree>
    <p:extLst>
      <p:ext uri="{BB962C8B-B14F-4D97-AF65-F5344CB8AC3E}">
        <p14:creationId xmlns:p14="http://schemas.microsoft.com/office/powerpoint/2010/main" val="18635466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pPr>
              <a:defRPr/>
            </a:pPr>
            <a:fld id="{FBD55913-DF3C-466F-B2EE-68F63D8BD33F}" type="datetime1">
              <a:rPr lang="en-US" smtClean="0"/>
              <a:t>3/27/2025</a:t>
            </a:fld>
            <a:endParaRPr lang="en-US"/>
          </a:p>
        </p:txBody>
      </p:sp>
      <p:sp>
        <p:nvSpPr>
          <p:cNvPr id="8" name="Footer Placeholder 7"/>
          <p:cNvSpPr>
            <a:spLocks noGrp="1"/>
          </p:cNvSpPr>
          <p:nvPr>
            <p:ph type="ftr" sz="quarter" idx="11"/>
          </p:nvPr>
        </p:nvSpPr>
        <p:spPr/>
        <p:txBody>
          <a:bodyPr/>
          <a:lstStyle/>
          <a:p>
            <a:pPr>
              <a:defRPr/>
            </a:pPr>
            <a:r>
              <a:rPr lang="en-US"/>
              <a:t>-</a:t>
            </a:r>
          </a:p>
        </p:txBody>
      </p:sp>
      <p:sp>
        <p:nvSpPr>
          <p:cNvPr id="9" name="Slide Number Placeholder 8"/>
          <p:cNvSpPr>
            <a:spLocks noGrp="1"/>
          </p:cNvSpPr>
          <p:nvPr>
            <p:ph type="sldNum" sz="quarter" idx="12"/>
          </p:nvPr>
        </p:nvSpPr>
        <p:spPr/>
        <p:txBody>
          <a:bodyPr/>
          <a:lstStyle/>
          <a:p>
            <a:pPr>
              <a:defRPr/>
            </a:pPr>
            <a:fld id="{2FD26CF1-009D-4B78-8EB3-B9884DE3A91B}" type="slidenum">
              <a:rPr lang="en-US" smtClean="0"/>
              <a:pPr>
                <a:defRPr/>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7_Title and Vertical Text">
    <p:spTree>
      <p:nvGrpSpPr>
        <p:cNvPr id="1" name=""/>
        <p:cNvGrpSpPr/>
        <p:nvPr/>
      </p:nvGrpSpPr>
      <p:grpSpPr>
        <a:xfrm>
          <a:off x="0" y="0"/>
          <a:ext cx="0" cy="0"/>
          <a:chOff x="0" y="0"/>
          <a:chExt cx="0" cy="0"/>
        </a:xfrm>
      </p:grpSpPr>
      <p:sp>
        <p:nvSpPr>
          <p:cNvPr id="4" name="Rectangle 7"/>
          <p:cNvSpPr>
            <a:spLocks noChangeArrowheads="1"/>
          </p:cNvSpPr>
          <p:nvPr/>
        </p:nvSpPr>
        <p:spPr bwMode="auto">
          <a:xfrm>
            <a:off x="6351" y="6350"/>
            <a:ext cx="9118600" cy="6832600"/>
          </a:xfrm>
          <a:prstGeom prst="rect">
            <a:avLst/>
          </a:prstGeom>
          <a:noFill/>
          <a:ln w="12700">
            <a:solidFill>
              <a:schemeClr val="tx1"/>
            </a:solidFill>
            <a:miter lim="800000"/>
            <a:headEnd/>
            <a:tailEnd/>
          </a:ln>
          <a:effectLst/>
        </p:spPr>
        <p:txBody>
          <a:bodyPr wrap="none" anchor="ctr"/>
          <a:lstStyle/>
          <a:p>
            <a:pPr>
              <a:defRPr/>
            </a:pPr>
            <a:endParaRPr lang="en-US" sz="1350"/>
          </a:p>
        </p:txBody>
      </p:sp>
      <p:sp>
        <p:nvSpPr>
          <p:cNvPr id="5" name="Date Placeholder 3"/>
          <p:cNvSpPr txBox="1">
            <a:spLocks noGrp="1"/>
          </p:cNvSpPr>
          <p:nvPr userDrawn="1"/>
        </p:nvSpPr>
        <p:spPr bwMode="auto">
          <a:xfrm>
            <a:off x="1452563" y="6527800"/>
            <a:ext cx="5230812" cy="344488"/>
          </a:xfrm>
          <a:prstGeom prst="rect">
            <a:avLst/>
          </a:prstGeom>
          <a:noFill/>
          <a:ln w="9525">
            <a:noFill/>
            <a:miter lim="800000"/>
            <a:headEnd/>
            <a:tailEnd/>
          </a:ln>
        </p:spPr>
        <p:txBody>
          <a:bodyPr wrap="none" lIns="69056" tIns="34529" rIns="69056" bIns="34529" anchor="ctr"/>
          <a:lstStyle/>
          <a:p>
            <a:pPr algn="ctr">
              <a:defRPr/>
            </a:pPr>
            <a:r>
              <a:rPr lang="en-US" sz="675" dirty="0">
                <a:solidFill>
                  <a:srgbClr val="000000"/>
                </a:solidFill>
                <a:latin typeface="Arial Black" pitchFamily="34" charset="0"/>
              </a:rPr>
              <a:t>Software Testing and QA </a:t>
            </a:r>
            <a:r>
              <a:rPr lang="en-US" sz="675" dirty="0">
                <a:solidFill>
                  <a:srgbClr val="000000"/>
                </a:solidFill>
                <a:latin typeface="Comic Sans MS" pitchFamily="66" charset="0"/>
              </a:rPr>
              <a:t>Theory and Practice</a:t>
            </a:r>
            <a:endParaRPr lang="en-US" sz="675" dirty="0">
              <a:solidFill>
                <a:srgbClr val="000000"/>
              </a:solidFill>
              <a:latin typeface="Arial" pitchFamily="34" charset="0"/>
            </a:endParaRPr>
          </a:p>
        </p:txBody>
      </p:sp>
      <p:sp>
        <p:nvSpPr>
          <p:cNvPr id="6" name="Footer Placeholder 4"/>
          <p:cNvSpPr txBox="1">
            <a:spLocks noGrp="1"/>
          </p:cNvSpPr>
          <p:nvPr userDrawn="1"/>
        </p:nvSpPr>
        <p:spPr bwMode="auto">
          <a:xfrm>
            <a:off x="7399338" y="6586538"/>
            <a:ext cx="1327150" cy="227012"/>
          </a:xfrm>
          <a:prstGeom prst="rect">
            <a:avLst/>
          </a:prstGeom>
          <a:noFill/>
          <a:ln w="9525">
            <a:noFill/>
            <a:miter lim="800000"/>
            <a:headEnd/>
            <a:tailEnd/>
          </a:ln>
        </p:spPr>
        <p:txBody>
          <a:bodyPr wrap="none" lIns="69056" tIns="34529" rIns="69056" bIns="34529" anchor="ctr"/>
          <a:lstStyle/>
          <a:p>
            <a:pPr algn="ctr">
              <a:defRPr/>
            </a:pPr>
            <a:r>
              <a:rPr lang="en-US" sz="675">
                <a:solidFill>
                  <a:srgbClr val="000000"/>
                </a:solidFill>
              </a:rPr>
              <a:t>© Naik &amp; Tripathy</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9"/>
          <p:cNvSpPr>
            <a:spLocks noGrp="1" noChangeArrowheads="1"/>
          </p:cNvSpPr>
          <p:nvPr>
            <p:ph type="sldNum" sz="quarter" idx="10"/>
          </p:nvPr>
        </p:nvSpPr>
        <p:spPr/>
        <p:txBody>
          <a:bodyPr/>
          <a:lstStyle>
            <a:lvl1pPr>
              <a:defRPr/>
            </a:lvl1pPr>
          </a:lstStyle>
          <a:p>
            <a:pPr>
              <a:defRPr/>
            </a:pPr>
            <a:fld id="{639E2EFA-D603-47EA-8839-174AA0B00B36}" type="slidenum">
              <a:rPr lang="en-US"/>
              <a:pPr>
                <a:defRPr/>
              </a:pPr>
              <a:t>‹#›</a:t>
            </a:fld>
            <a:endParaRPr lang="en-US"/>
          </a:p>
        </p:txBody>
      </p:sp>
    </p:spTree>
    <p:extLst>
      <p:ext uri="{BB962C8B-B14F-4D97-AF65-F5344CB8AC3E}">
        <p14:creationId xmlns:p14="http://schemas.microsoft.com/office/powerpoint/2010/main" val="304839451"/>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9_Title and Vertical Text">
    <p:spTree>
      <p:nvGrpSpPr>
        <p:cNvPr id="1" name=""/>
        <p:cNvGrpSpPr/>
        <p:nvPr/>
      </p:nvGrpSpPr>
      <p:grpSpPr>
        <a:xfrm>
          <a:off x="0" y="0"/>
          <a:ext cx="0" cy="0"/>
          <a:chOff x="0" y="0"/>
          <a:chExt cx="0" cy="0"/>
        </a:xfrm>
      </p:grpSpPr>
      <p:sp>
        <p:nvSpPr>
          <p:cNvPr id="4" name="Rectangle 7"/>
          <p:cNvSpPr>
            <a:spLocks noChangeArrowheads="1"/>
          </p:cNvSpPr>
          <p:nvPr/>
        </p:nvSpPr>
        <p:spPr bwMode="auto">
          <a:xfrm>
            <a:off x="6351" y="6350"/>
            <a:ext cx="9118600" cy="6832600"/>
          </a:xfrm>
          <a:prstGeom prst="rect">
            <a:avLst/>
          </a:prstGeom>
          <a:noFill/>
          <a:ln w="12700">
            <a:solidFill>
              <a:schemeClr val="tx1"/>
            </a:solidFill>
            <a:miter lim="800000"/>
            <a:headEnd/>
            <a:tailEnd/>
          </a:ln>
          <a:effectLst/>
        </p:spPr>
        <p:txBody>
          <a:bodyPr wrap="none" anchor="ctr"/>
          <a:lstStyle/>
          <a:p>
            <a:pPr>
              <a:defRPr/>
            </a:pPr>
            <a:endParaRPr lang="en-US" sz="1350"/>
          </a:p>
        </p:txBody>
      </p:sp>
      <p:sp>
        <p:nvSpPr>
          <p:cNvPr id="5" name="Date Placeholder 3"/>
          <p:cNvSpPr txBox="1">
            <a:spLocks noGrp="1"/>
          </p:cNvSpPr>
          <p:nvPr userDrawn="1"/>
        </p:nvSpPr>
        <p:spPr bwMode="auto">
          <a:xfrm>
            <a:off x="1452563" y="6527800"/>
            <a:ext cx="5230812" cy="344488"/>
          </a:xfrm>
          <a:prstGeom prst="rect">
            <a:avLst/>
          </a:prstGeom>
          <a:noFill/>
          <a:ln w="9525">
            <a:noFill/>
            <a:miter lim="800000"/>
            <a:headEnd/>
            <a:tailEnd/>
          </a:ln>
        </p:spPr>
        <p:txBody>
          <a:bodyPr wrap="none" lIns="69056" tIns="34529" rIns="69056" bIns="34529" anchor="ctr"/>
          <a:lstStyle/>
          <a:p>
            <a:pPr algn="ctr">
              <a:defRPr/>
            </a:pPr>
            <a:r>
              <a:rPr lang="en-US" sz="675" dirty="0">
                <a:solidFill>
                  <a:srgbClr val="000000"/>
                </a:solidFill>
                <a:latin typeface="Arial Black" pitchFamily="34" charset="0"/>
              </a:rPr>
              <a:t>Software Testing and QA </a:t>
            </a:r>
            <a:r>
              <a:rPr lang="en-US" sz="675" dirty="0">
                <a:solidFill>
                  <a:srgbClr val="000000"/>
                </a:solidFill>
                <a:latin typeface="Comic Sans MS" pitchFamily="66" charset="0"/>
              </a:rPr>
              <a:t>Theory and Practice</a:t>
            </a:r>
            <a:endParaRPr lang="en-US" sz="675" dirty="0">
              <a:solidFill>
                <a:srgbClr val="000000"/>
              </a:solidFill>
              <a:latin typeface="Arial" pitchFamily="34" charset="0"/>
            </a:endParaRPr>
          </a:p>
        </p:txBody>
      </p:sp>
      <p:sp>
        <p:nvSpPr>
          <p:cNvPr id="6" name="Footer Placeholder 4"/>
          <p:cNvSpPr txBox="1">
            <a:spLocks noGrp="1"/>
          </p:cNvSpPr>
          <p:nvPr userDrawn="1"/>
        </p:nvSpPr>
        <p:spPr bwMode="auto">
          <a:xfrm>
            <a:off x="7399338" y="6586538"/>
            <a:ext cx="1327150" cy="227012"/>
          </a:xfrm>
          <a:prstGeom prst="rect">
            <a:avLst/>
          </a:prstGeom>
          <a:noFill/>
          <a:ln w="9525">
            <a:noFill/>
            <a:miter lim="800000"/>
            <a:headEnd/>
            <a:tailEnd/>
          </a:ln>
        </p:spPr>
        <p:txBody>
          <a:bodyPr wrap="none" lIns="69056" tIns="34529" rIns="69056" bIns="34529" anchor="ctr"/>
          <a:lstStyle/>
          <a:p>
            <a:pPr algn="ctr">
              <a:defRPr/>
            </a:pPr>
            <a:r>
              <a:rPr lang="en-US" sz="675">
                <a:solidFill>
                  <a:srgbClr val="000000"/>
                </a:solidFill>
              </a:rPr>
              <a:t>© Naik &amp; Tripathy</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9"/>
          <p:cNvSpPr>
            <a:spLocks noGrp="1" noChangeArrowheads="1"/>
          </p:cNvSpPr>
          <p:nvPr>
            <p:ph type="sldNum" sz="quarter" idx="10"/>
          </p:nvPr>
        </p:nvSpPr>
        <p:spPr/>
        <p:txBody>
          <a:bodyPr/>
          <a:lstStyle>
            <a:lvl1pPr>
              <a:defRPr/>
            </a:lvl1pPr>
          </a:lstStyle>
          <a:p>
            <a:pPr>
              <a:defRPr/>
            </a:pPr>
            <a:fld id="{60581FCB-A0DC-4CBE-8A15-0FE0B9EA6D87}" type="slidenum">
              <a:rPr lang="en-US"/>
              <a:pPr>
                <a:defRPr/>
              </a:pPr>
              <a:t>‹#›</a:t>
            </a:fld>
            <a:endParaRPr lang="en-US"/>
          </a:p>
        </p:txBody>
      </p:sp>
    </p:spTree>
    <p:extLst>
      <p:ext uri="{BB962C8B-B14F-4D97-AF65-F5344CB8AC3E}">
        <p14:creationId xmlns:p14="http://schemas.microsoft.com/office/powerpoint/2010/main" val="2084116315"/>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1_Title and Vertical Text">
    <p:spTree>
      <p:nvGrpSpPr>
        <p:cNvPr id="1" name=""/>
        <p:cNvGrpSpPr/>
        <p:nvPr/>
      </p:nvGrpSpPr>
      <p:grpSpPr>
        <a:xfrm>
          <a:off x="0" y="0"/>
          <a:ext cx="0" cy="0"/>
          <a:chOff x="0" y="0"/>
          <a:chExt cx="0" cy="0"/>
        </a:xfrm>
      </p:grpSpPr>
      <p:sp>
        <p:nvSpPr>
          <p:cNvPr id="4" name="Rectangle 7"/>
          <p:cNvSpPr>
            <a:spLocks noChangeArrowheads="1"/>
          </p:cNvSpPr>
          <p:nvPr/>
        </p:nvSpPr>
        <p:spPr bwMode="auto">
          <a:xfrm>
            <a:off x="6351" y="6350"/>
            <a:ext cx="9118600" cy="6832600"/>
          </a:xfrm>
          <a:prstGeom prst="rect">
            <a:avLst/>
          </a:prstGeom>
          <a:noFill/>
          <a:ln w="12700">
            <a:solidFill>
              <a:schemeClr val="tx1"/>
            </a:solidFill>
            <a:miter lim="800000"/>
            <a:headEnd/>
            <a:tailEnd/>
          </a:ln>
          <a:effectLst/>
        </p:spPr>
        <p:txBody>
          <a:bodyPr wrap="none" anchor="ctr"/>
          <a:lstStyle/>
          <a:p>
            <a:pPr>
              <a:defRPr/>
            </a:pPr>
            <a:endParaRPr lang="en-US" sz="1350"/>
          </a:p>
        </p:txBody>
      </p:sp>
      <p:sp>
        <p:nvSpPr>
          <p:cNvPr id="5" name="Date Placeholder 3"/>
          <p:cNvSpPr txBox="1">
            <a:spLocks noGrp="1"/>
          </p:cNvSpPr>
          <p:nvPr userDrawn="1"/>
        </p:nvSpPr>
        <p:spPr bwMode="auto">
          <a:xfrm>
            <a:off x="1452563" y="6527800"/>
            <a:ext cx="5230812" cy="344488"/>
          </a:xfrm>
          <a:prstGeom prst="rect">
            <a:avLst/>
          </a:prstGeom>
          <a:noFill/>
          <a:ln w="9525">
            <a:noFill/>
            <a:miter lim="800000"/>
            <a:headEnd/>
            <a:tailEnd/>
          </a:ln>
        </p:spPr>
        <p:txBody>
          <a:bodyPr wrap="none" lIns="69056" tIns="34529" rIns="69056" bIns="34529" anchor="ctr"/>
          <a:lstStyle/>
          <a:p>
            <a:pPr algn="ctr">
              <a:defRPr/>
            </a:pPr>
            <a:r>
              <a:rPr lang="en-US" sz="675" dirty="0">
                <a:solidFill>
                  <a:srgbClr val="000000"/>
                </a:solidFill>
                <a:latin typeface="Arial Black" pitchFamily="34" charset="0"/>
              </a:rPr>
              <a:t>Software Testing and QA </a:t>
            </a:r>
            <a:r>
              <a:rPr lang="en-US" sz="675" dirty="0">
                <a:solidFill>
                  <a:srgbClr val="000000"/>
                </a:solidFill>
                <a:latin typeface="Comic Sans MS" pitchFamily="66" charset="0"/>
              </a:rPr>
              <a:t>Theory and Practice</a:t>
            </a:r>
            <a:endParaRPr lang="en-US" sz="675" dirty="0">
              <a:solidFill>
                <a:srgbClr val="000000"/>
              </a:solidFill>
              <a:latin typeface="Arial" pitchFamily="34" charset="0"/>
            </a:endParaRPr>
          </a:p>
        </p:txBody>
      </p:sp>
      <p:sp>
        <p:nvSpPr>
          <p:cNvPr id="6" name="Footer Placeholder 4"/>
          <p:cNvSpPr txBox="1">
            <a:spLocks noGrp="1"/>
          </p:cNvSpPr>
          <p:nvPr userDrawn="1"/>
        </p:nvSpPr>
        <p:spPr bwMode="auto">
          <a:xfrm>
            <a:off x="7399338" y="6586538"/>
            <a:ext cx="1327150" cy="227012"/>
          </a:xfrm>
          <a:prstGeom prst="rect">
            <a:avLst/>
          </a:prstGeom>
          <a:noFill/>
          <a:ln w="9525">
            <a:noFill/>
            <a:miter lim="800000"/>
            <a:headEnd/>
            <a:tailEnd/>
          </a:ln>
        </p:spPr>
        <p:txBody>
          <a:bodyPr wrap="none" lIns="69056" tIns="34529" rIns="69056" bIns="34529" anchor="ctr"/>
          <a:lstStyle/>
          <a:p>
            <a:pPr algn="ctr">
              <a:defRPr/>
            </a:pPr>
            <a:r>
              <a:rPr lang="en-US" sz="675">
                <a:solidFill>
                  <a:srgbClr val="000000"/>
                </a:solidFill>
              </a:rPr>
              <a:t>© Naik &amp; Tripathy</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9"/>
          <p:cNvSpPr>
            <a:spLocks noGrp="1" noChangeArrowheads="1"/>
          </p:cNvSpPr>
          <p:nvPr>
            <p:ph type="sldNum" sz="quarter" idx="10"/>
          </p:nvPr>
        </p:nvSpPr>
        <p:spPr/>
        <p:txBody>
          <a:bodyPr/>
          <a:lstStyle>
            <a:lvl1pPr>
              <a:defRPr/>
            </a:lvl1pPr>
          </a:lstStyle>
          <a:p>
            <a:pPr>
              <a:defRPr/>
            </a:pPr>
            <a:fld id="{453F68CC-D6EC-43F1-A061-B0D8748F73DC}" type="slidenum">
              <a:rPr lang="en-US"/>
              <a:pPr>
                <a:defRPr/>
              </a:pPr>
              <a:t>‹#›</a:t>
            </a:fld>
            <a:endParaRPr lang="en-US"/>
          </a:p>
        </p:txBody>
      </p:sp>
    </p:spTree>
    <p:extLst>
      <p:ext uri="{BB962C8B-B14F-4D97-AF65-F5344CB8AC3E}">
        <p14:creationId xmlns:p14="http://schemas.microsoft.com/office/powerpoint/2010/main" val="129004017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pPr>
              <a:defRPr/>
            </a:pPr>
            <a:fld id="{7DB53360-04F1-45D4-A554-86F1FB419943}" type="datetime1">
              <a:rPr lang="en-US" smtClean="0"/>
              <a:t>3/27/2025</a:t>
            </a:fld>
            <a:endParaRPr lang="en-US"/>
          </a:p>
        </p:txBody>
      </p:sp>
      <p:sp>
        <p:nvSpPr>
          <p:cNvPr id="4" name="Footer Placeholder 3"/>
          <p:cNvSpPr>
            <a:spLocks noGrp="1"/>
          </p:cNvSpPr>
          <p:nvPr>
            <p:ph type="ftr" sz="quarter" idx="11"/>
          </p:nvPr>
        </p:nvSpPr>
        <p:spPr/>
        <p:txBody>
          <a:bodyPr/>
          <a:lstStyle/>
          <a:p>
            <a:pPr>
              <a:defRPr/>
            </a:pPr>
            <a:r>
              <a:rPr lang="en-US"/>
              <a:t>-</a:t>
            </a:r>
          </a:p>
        </p:txBody>
      </p:sp>
      <p:sp>
        <p:nvSpPr>
          <p:cNvPr id="5" name="Slide Number Placeholder 4"/>
          <p:cNvSpPr>
            <a:spLocks noGrp="1"/>
          </p:cNvSpPr>
          <p:nvPr>
            <p:ph type="sldNum" sz="quarter" idx="12"/>
          </p:nvPr>
        </p:nvSpPr>
        <p:spPr/>
        <p:txBody>
          <a:bodyPr/>
          <a:lstStyle/>
          <a:p>
            <a:pPr>
              <a:defRPr/>
            </a:pPr>
            <a:fld id="{A165A4DB-9D32-453B-8385-6FB895D222E7}"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E201F6E4-1500-4EEF-A95D-42DE674F504C}" type="datetime1">
              <a:rPr lang="en-US" smtClean="0"/>
              <a:t>3/27/2025</a:t>
            </a:fld>
            <a:endParaRPr lang="en-US"/>
          </a:p>
        </p:txBody>
      </p:sp>
      <p:sp>
        <p:nvSpPr>
          <p:cNvPr id="3" name="Footer Placeholder 2"/>
          <p:cNvSpPr>
            <a:spLocks noGrp="1"/>
          </p:cNvSpPr>
          <p:nvPr>
            <p:ph type="ftr" sz="quarter" idx="11"/>
          </p:nvPr>
        </p:nvSpPr>
        <p:spPr/>
        <p:txBody>
          <a:bodyPr/>
          <a:lstStyle/>
          <a:p>
            <a:pPr>
              <a:defRPr/>
            </a:pPr>
            <a:r>
              <a:rPr lang="en-US"/>
              <a:t>-</a:t>
            </a:r>
          </a:p>
        </p:txBody>
      </p:sp>
      <p:sp>
        <p:nvSpPr>
          <p:cNvPr id="4" name="Slide Number Placeholder 3"/>
          <p:cNvSpPr>
            <a:spLocks noGrp="1"/>
          </p:cNvSpPr>
          <p:nvPr>
            <p:ph type="sldNum" sz="quarter" idx="12"/>
          </p:nvPr>
        </p:nvSpPr>
        <p:spPr/>
        <p:txBody>
          <a:bodyPr/>
          <a:lstStyle/>
          <a:p>
            <a:pPr>
              <a:defRPr/>
            </a:pPr>
            <a:fld id="{2BCCDFCA-0F2E-4A80-AC64-5BE2FF003A80}"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defRPr/>
            </a:pPr>
            <a:fld id="{7001323D-4EBA-4934-9D3A-3DC914E6DAA7}" type="datetime1">
              <a:rPr lang="en-US" smtClean="0"/>
              <a:t>3/27/2025</a:t>
            </a:fld>
            <a:endParaRPr lang="en-US"/>
          </a:p>
        </p:txBody>
      </p:sp>
      <p:sp>
        <p:nvSpPr>
          <p:cNvPr id="6" name="Footer Placeholder 5"/>
          <p:cNvSpPr>
            <a:spLocks noGrp="1"/>
          </p:cNvSpPr>
          <p:nvPr>
            <p:ph type="ftr" sz="quarter" idx="11"/>
          </p:nvPr>
        </p:nvSpPr>
        <p:spPr/>
        <p:txBody>
          <a:bodyPr/>
          <a:lstStyle/>
          <a:p>
            <a:pPr>
              <a:defRPr/>
            </a:pPr>
            <a:r>
              <a:rPr lang="en-US"/>
              <a:t>-</a:t>
            </a:r>
          </a:p>
        </p:txBody>
      </p:sp>
      <p:sp>
        <p:nvSpPr>
          <p:cNvPr id="7" name="Slide Number Placeholder 6"/>
          <p:cNvSpPr>
            <a:spLocks noGrp="1"/>
          </p:cNvSpPr>
          <p:nvPr>
            <p:ph type="sldNum" sz="quarter" idx="12"/>
          </p:nvPr>
        </p:nvSpPr>
        <p:spPr/>
        <p:txBody>
          <a:bodyPr/>
          <a:lstStyle/>
          <a:p>
            <a:pPr>
              <a:defRPr/>
            </a:pPr>
            <a:fld id="{08D956F5-161D-476B-B04A-FABED3950736}"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a:defRPr/>
            </a:pPr>
            <a:fld id="{D80FE592-FC56-448D-8EA8-5AAD8F1FBA71}" type="datetime1">
              <a:rPr lang="en-US" smtClean="0"/>
              <a:t>3/27/2025</a:t>
            </a:fld>
            <a:endParaRPr lang="en-US"/>
          </a:p>
        </p:txBody>
      </p:sp>
      <p:sp>
        <p:nvSpPr>
          <p:cNvPr id="6" name="Footer Placeholder 5"/>
          <p:cNvSpPr>
            <a:spLocks noGrp="1"/>
          </p:cNvSpPr>
          <p:nvPr>
            <p:ph type="ftr" sz="quarter" idx="11"/>
          </p:nvPr>
        </p:nvSpPr>
        <p:spPr/>
        <p:txBody>
          <a:bodyPr/>
          <a:lstStyle/>
          <a:p>
            <a:pPr>
              <a:defRPr/>
            </a:pPr>
            <a:r>
              <a:rPr lang="en-US"/>
              <a:t>-</a:t>
            </a:r>
          </a:p>
        </p:txBody>
      </p:sp>
      <p:sp>
        <p:nvSpPr>
          <p:cNvPr id="7" name="Slide Number Placeholder 6"/>
          <p:cNvSpPr>
            <a:spLocks noGrp="1"/>
          </p:cNvSpPr>
          <p:nvPr>
            <p:ph type="sldNum" sz="quarter" idx="12"/>
          </p:nvPr>
        </p:nvSpPr>
        <p:spPr>
          <a:xfrm>
            <a:off x="8077200" y="6356350"/>
            <a:ext cx="609600" cy="365125"/>
          </a:xfrm>
        </p:spPr>
        <p:txBody>
          <a:bodyPr/>
          <a:lstStyle/>
          <a:p>
            <a:pPr>
              <a:defRPr/>
            </a:pPr>
            <a:fld id="{651AAEAF-BB43-4188-BF75-FB136C926BAB}" type="slidenum">
              <a:rPr lang="en-US" smtClean="0"/>
              <a:pPr>
                <a:defRPr/>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microsoft.com/office/2007/relationships/hdphoto" Target="../media/hdphoto1.wdp"/><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3.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6" Type="http://schemas.openxmlformats.org/officeDocument/2006/relationships/theme" Target="../theme/theme4.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fld id="{A6A09FAE-4192-41CE-85BA-C208A5840FCF}" type="datetime1">
              <a:rPr lang="en-US" smtClean="0"/>
              <a:t>3/27/2025</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r>
              <a:rPr lang="en-US"/>
              <a:t>-</a:t>
            </a: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a:defRPr/>
            </a:pPr>
            <a:fld id="{E5006BCD-9AE8-4860-B78E-6DAC73DDCF86}" type="slidenum">
              <a:rPr lang="en-US" smtClean="0"/>
              <a:pPr>
                <a:defRPr/>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2386" y="484632"/>
            <a:ext cx="75438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02386" y="2121408"/>
            <a:ext cx="75438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3318" y="6272785"/>
            <a:ext cx="2455164" cy="365125"/>
          </a:xfrm>
          <a:prstGeom prst="rect">
            <a:avLst/>
          </a:prstGeom>
        </p:spPr>
        <p:txBody>
          <a:bodyPr vert="horz" lIns="91440" tIns="45720" rIns="91440" bIns="45720" rtlCol="0" anchor="ctr"/>
          <a:lstStyle>
            <a:lvl1pPr algn="r">
              <a:defRPr sz="825">
                <a:solidFill>
                  <a:schemeClr val="tx2"/>
                </a:solidFill>
              </a:defRPr>
            </a:lvl1pPr>
          </a:lstStyle>
          <a:p>
            <a:fld id="{08A6DB96-FB4C-445F-9E04-A2D82126AFC2}" type="datetime1">
              <a:rPr lang="en-US" smtClean="0"/>
              <a:t>3/27/2025</a:t>
            </a:fld>
            <a:endParaRPr lang="en-US" dirty="0"/>
          </a:p>
        </p:txBody>
      </p:sp>
      <p:sp>
        <p:nvSpPr>
          <p:cNvPr id="5" name="Footer Placeholder 4"/>
          <p:cNvSpPr>
            <a:spLocks noGrp="1"/>
          </p:cNvSpPr>
          <p:nvPr>
            <p:ph type="ftr" sz="quarter" idx="3"/>
          </p:nvPr>
        </p:nvSpPr>
        <p:spPr>
          <a:xfrm>
            <a:off x="816102" y="6272785"/>
            <a:ext cx="4745736" cy="365125"/>
          </a:xfrm>
          <a:prstGeom prst="rect">
            <a:avLst/>
          </a:prstGeom>
        </p:spPr>
        <p:txBody>
          <a:bodyPr vert="horz" lIns="91440" tIns="45720" rIns="91440" bIns="45720" rtlCol="0" anchor="ctr"/>
          <a:lstStyle>
            <a:lvl1pPr algn="l">
              <a:defRPr sz="825">
                <a:solidFill>
                  <a:schemeClr val="tx2"/>
                </a:solidFill>
              </a:defRPr>
            </a:lvl1pPr>
          </a:lstStyle>
          <a:p>
            <a:r>
              <a:rPr lang="en-US"/>
              <a:t>-</a:t>
            </a:r>
            <a:endParaRPr lang="en-US" dirty="0"/>
          </a:p>
        </p:txBody>
      </p:sp>
      <p:grpSp>
        <p:nvGrpSpPr>
          <p:cNvPr id="7" name="Group 6"/>
          <p:cNvGrpSpPr>
            <a:grpSpLocks noChangeAspect="1"/>
          </p:cNvGrpSpPr>
          <p:nvPr/>
        </p:nvGrpSpPr>
        <p:grpSpPr>
          <a:xfrm>
            <a:off x="8551294" y="6229681"/>
            <a:ext cx="3429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05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9340123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Lst>
  <p:hf hdr="0" dt="0"/>
  <p:txStyles>
    <p:titleStyle>
      <a:lvl1pPr algn="l" defTabSz="685800" rtl="0" eaLnBrk="1" latinLnBrk="0" hangingPunct="1">
        <a:lnSpc>
          <a:spcPct val="90000"/>
        </a:lnSpc>
        <a:spcBef>
          <a:spcPct val="0"/>
        </a:spcBef>
        <a:buNone/>
        <a:defRPr sz="405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Shape 8"/>
          <p:cNvSpPr txBox="1">
            <a:spLocks noGrp="1"/>
          </p:cNvSpPr>
          <p:nvPr>
            <p:ph type="sldNum" idx="12"/>
          </p:nvPr>
        </p:nvSpPr>
        <p:spPr>
          <a:xfrm>
            <a:off x="8536302" y="6333135"/>
            <a:ext cx="548700" cy="5248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a:spcBef>
                <a:spcPts val="0"/>
              </a:spcBef>
              <a:spcAft>
                <a:spcPts val="0"/>
              </a:spcAft>
            </a:pPr>
            <a:fld id="{00000000-1234-1234-1234-123412341234}" type="slidenum">
              <a:rPr lang="en-GB" smtClean="0"/>
              <a:pPr>
                <a:spcBef>
                  <a:spcPts val="0"/>
                </a:spcBef>
                <a:spcAft>
                  <a:spcPts val="0"/>
                </a:spcAft>
              </a:pPr>
              <a:t>‹#›</a:t>
            </a:fld>
            <a:endParaRPr lang="en-GB"/>
          </a:p>
        </p:txBody>
      </p:sp>
    </p:spTree>
    <p:extLst>
      <p:ext uri="{BB962C8B-B14F-4D97-AF65-F5344CB8AC3E}">
        <p14:creationId xmlns:p14="http://schemas.microsoft.com/office/powerpoint/2010/main" val="418696250"/>
      </p:ext>
    </p:extLst>
  </p:cSld>
  <p:clrMap bg1="lt1" tx1="dk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4AAAEE-1EAA-4129-9128-EF3B37AE5A16}"/>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F7C63F-8A55-4658-AF3C-E24671C8358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3E8B23-6358-43A4-9B08-4BCBB9292DE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B4017A-823B-41DD-8EF9-6D99EC763341}" type="datetimeFigureOut">
              <a:rPr lang="en-US" smtClean="0"/>
              <a:t>3/27/2025</a:t>
            </a:fld>
            <a:endParaRPr lang="en-US"/>
          </a:p>
        </p:txBody>
      </p:sp>
      <p:sp>
        <p:nvSpPr>
          <p:cNvPr id="5" name="Footer Placeholder 4">
            <a:extLst>
              <a:ext uri="{FF2B5EF4-FFF2-40B4-BE49-F238E27FC236}">
                <a16:creationId xmlns:a16="http://schemas.microsoft.com/office/drawing/2014/main" id="{73CAFD0D-EBA3-4BED-9EC0-4E8E452ABB1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96EF3F-31B2-4FF8-8B78-77F1971CE12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B9A93A2-046E-4DE2-8DC8-437C9DCCFAA3}" type="slidenum">
              <a:rPr lang="en-US" smtClean="0"/>
              <a:t>‹#›</a:t>
            </a:fld>
            <a:endParaRPr lang="en-US"/>
          </a:p>
        </p:txBody>
      </p:sp>
    </p:spTree>
    <p:extLst>
      <p:ext uri="{BB962C8B-B14F-4D97-AF65-F5344CB8AC3E}">
        <p14:creationId xmlns:p14="http://schemas.microsoft.com/office/powerpoint/2010/main" val="2258879647"/>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6.xml"/><Relationship Id="rId1" Type="http://schemas.openxmlformats.org/officeDocument/2006/relationships/slideLayout" Target="../slideLayouts/slideLayout28.xml"/><Relationship Id="rId5" Type="http://schemas.openxmlformats.org/officeDocument/2006/relationships/image" Target="../media/image18.jpeg"/><Relationship Id="rId4" Type="http://schemas.openxmlformats.org/officeDocument/2006/relationships/image" Target="../media/image17.jpeg"/></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6.xml"/></Relationships>
</file>

<file path=ppt/slides/_rels/slide75.xml.rels><?xml version="1.0" encoding="UTF-8" standalone="yes"?>
<Relationships xmlns="http://schemas.openxmlformats.org/package/2006/relationships"><Relationship Id="rId3" Type="http://schemas.openxmlformats.org/officeDocument/2006/relationships/hyperlink" Target="https://community.wdf.sap.corp/sbs/groups/manualtesting/blog/2010/10/18/exploratory-testing-tours-cheatsheet" TargetMode="External"/><Relationship Id="rId2" Type="http://schemas.openxmlformats.org/officeDocument/2006/relationships/notesSlide" Target="../notesSlides/notesSlide63.xml"/><Relationship Id="rId1" Type="http://schemas.openxmlformats.org/officeDocument/2006/relationships/slideLayout" Target="../slideLayouts/slideLayout37.xml"/><Relationship Id="rId4" Type="http://schemas.openxmlformats.org/officeDocument/2006/relationships/image" Target="../media/image15.png"/></Relationships>
</file>

<file path=ppt/slides/_rels/slide7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39.xml"/><Relationship Id="rId5" Type="http://schemas.openxmlformats.org/officeDocument/2006/relationships/image" Target="../media/image28.sv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EB384DB2-5DBE-4000-BBD8-68F4A6F35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857250"/>
            <a:ext cx="9141714" cy="5143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en-US" sz="1350">
              <a:solidFill>
                <a:prstClr val="white"/>
              </a:solidFill>
              <a:latin typeface="Calibri" panose="020F0502020204030204"/>
            </a:endParaRPr>
          </a:p>
        </p:txBody>
      </p:sp>
      <p:sp>
        <p:nvSpPr>
          <p:cNvPr id="62" name="Rectangle 61">
            <a:extLst>
              <a:ext uri="{FF2B5EF4-FFF2-40B4-BE49-F238E27FC236}">
                <a16:creationId xmlns:a16="http://schemas.microsoft.com/office/drawing/2014/main" id="{F8497EEB-0DDE-4044-AAB7-899504057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6308"/>
            <a:ext cx="9144000" cy="2321816"/>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US" sz="1350">
              <a:solidFill>
                <a:prstClr val="white"/>
              </a:solidFill>
              <a:latin typeface="Calibri" panose="020F0502020204030204"/>
            </a:endParaRPr>
          </a:p>
        </p:txBody>
      </p:sp>
      <p:grpSp>
        <p:nvGrpSpPr>
          <p:cNvPr id="63" name="Group 62">
            <a:extLst>
              <a:ext uri="{FF2B5EF4-FFF2-40B4-BE49-F238E27FC236}">
                <a16:creationId xmlns:a16="http://schemas.microsoft.com/office/drawing/2014/main" id="{291D5588-0A43-44F8-8BF9-4BD0CB073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84193" y="4770946"/>
            <a:ext cx="810678" cy="810677"/>
            <a:chOff x="9685338" y="4460675"/>
            <a:chExt cx="1080904" cy="1080902"/>
          </a:xfrm>
        </p:grpSpPr>
        <p:sp>
          <p:nvSpPr>
            <p:cNvPr id="54" name="Oval 53">
              <a:extLst>
                <a:ext uri="{FF2B5EF4-FFF2-40B4-BE49-F238E27FC236}">
                  <a16:creationId xmlns:a16="http://schemas.microsoft.com/office/drawing/2014/main" id="{C96F04B2-EA02-4F51-91CB-9399DBE72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6">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algn="ctr" defTabSz="685800" eaLnBrk="1" fontAlgn="auto" hangingPunct="1">
                <a:spcBef>
                  <a:spcPts val="0"/>
                </a:spcBef>
                <a:spcAft>
                  <a:spcPts val="0"/>
                </a:spcAft>
                <a:defRPr/>
              </a:pPr>
              <a:endParaRPr lang="en-US" sz="1500" kern="0" dirty="0">
                <a:solidFill>
                  <a:prstClr val="white"/>
                </a:solidFill>
                <a:latin typeface="Rockwell Extra Bold" pitchFamily="18" charset="0"/>
              </a:endParaRPr>
            </a:p>
          </p:txBody>
        </p:sp>
        <p:sp>
          <p:nvSpPr>
            <p:cNvPr id="64" name="Oval 63">
              <a:extLst>
                <a:ext uri="{FF2B5EF4-FFF2-40B4-BE49-F238E27FC236}">
                  <a16:creationId xmlns:a16="http://schemas.microsoft.com/office/drawing/2014/main" id="{524F9A86-344F-4139-A831-9D8F3E0EE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algn="ctr" defTabSz="685800" eaLnBrk="1" fontAlgn="auto" hangingPunct="1">
                <a:spcBef>
                  <a:spcPts val="0"/>
                </a:spcBef>
                <a:spcAft>
                  <a:spcPts val="0"/>
                </a:spcAft>
                <a:defRPr/>
              </a:pPr>
              <a:endParaRPr lang="en-US" sz="1350" kern="0" dirty="0">
                <a:solidFill>
                  <a:prstClr val="white"/>
                </a:solidFill>
                <a:latin typeface="Calibri"/>
              </a:endParaRPr>
            </a:p>
          </p:txBody>
        </p:sp>
      </p:grpSp>
      <p:sp>
        <p:nvSpPr>
          <p:cNvPr id="4" name="Title 3"/>
          <p:cNvSpPr>
            <a:spLocks noGrp="1"/>
          </p:cNvSpPr>
          <p:nvPr>
            <p:ph type="ctrTitle" sz="quarter"/>
          </p:nvPr>
        </p:nvSpPr>
        <p:spPr>
          <a:xfrm>
            <a:off x="464574" y="3709507"/>
            <a:ext cx="8214852" cy="1203550"/>
          </a:xfrm>
        </p:spPr>
        <p:txBody>
          <a:bodyPr anchor="b">
            <a:normAutofit fontScale="90000"/>
          </a:bodyPr>
          <a:lstStyle/>
          <a:p>
            <a:pPr algn="ctr"/>
            <a:r>
              <a:rPr lang="en-US" sz="4575" dirty="0">
                <a:latin typeface="Calibri" panose="020F0502020204030204" pitchFamily="34" charset="0"/>
                <a:cs typeface="Calibri" panose="020F0502020204030204" pitchFamily="34" charset="0"/>
              </a:rPr>
              <a:t>Software Engineering</a:t>
            </a:r>
            <a:br>
              <a:rPr lang="en-US" sz="4575" dirty="0">
                <a:latin typeface="Calibri" panose="020F0502020204030204" pitchFamily="34" charset="0"/>
                <a:cs typeface="Calibri" panose="020F0502020204030204" pitchFamily="34" charset="0"/>
              </a:rPr>
            </a:br>
            <a:r>
              <a:rPr lang="en-US" sz="4575" dirty="0">
                <a:latin typeface="Calibri" panose="020F0502020204030204" pitchFamily="34" charset="0"/>
                <a:cs typeface="Calibri" panose="020F0502020204030204" pitchFamily="34" charset="0"/>
              </a:rPr>
              <a:t>CS-UH 2012, SPRING 2025 </a:t>
            </a:r>
            <a:endParaRPr lang="en-US" sz="4575" dirty="0"/>
          </a:p>
        </p:txBody>
      </p:sp>
      <p:sp>
        <p:nvSpPr>
          <p:cNvPr id="5" name="Subtitle 4"/>
          <p:cNvSpPr>
            <a:spLocks noGrp="1"/>
          </p:cNvSpPr>
          <p:nvPr>
            <p:ph type="subTitle" sz="quarter" idx="1"/>
          </p:nvPr>
        </p:nvSpPr>
        <p:spPr>
          <a:xfrm>
            <a:off x="1465523" y="4913056"/>
            <a:ext cx="6212955" cy="648782"/>
          </a:xfrm>
        </p:spPr>
        <p:txBody>
          <a:bodyPr>
            <a:normAutofit lnSpcReduction="10000"/>
          </a:bodyPr>
          <a:lstStyle/>
          <a:p>
            <a:pPr algn="ctr"/>
            <a:r>
              <a:rPr lang="en-US" b="1">
                <a:solidFill>
                  <a:srgbClr val="000000"/>
                </a:solidFill>
              </a:rPr>
              <a:t>System </a:t>
            </a:r>
            <a:r>
              <a:rPr lang="en-US" b="1" dirty="0">
                <a:solidFill>
                  <a:srgbClr val="000000"/>
                </a:solidFill>
              </a:rPr>
              <a:t>Testing and Exploratory Testing</a:t>
            </a:r>
          </a:p>
          <a:p>
            <a:pPr algn="ctr"/>
            <a:r>
              <a:rPr lang="en-US" dirty="0">
                <a:solidFill>
                  <a:srgbClr val="000000"/>
                </a:solidFill>
              </a:rPr>
              <a:t>Dr. Mohamad Kassab, m.kassab@nyu.edu</a:t>
            </a:r>
          </a:p>
        </p:txBody>
      </p:sp>
      <p:pic>
        <p:nvPicPr>
          <p:cNvPr id="7" name="Video 6" descr="A white gears in a circle&#10;&#10;Description automatically generated">
            <a:extLst>
              <a:ext uri="{FF2B5EF4-FFF2-40B4-BE49-F238E27FC236}">
                <a16:creationId xmlns:a16="http://schemas.microsoft.com/office/drawing/2014/main" id="{4694D9F2-7F32-C331-7163-755981700F5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r="1" b="285"/>
          <a:stretch/>
        </p:blipFill>
        <p:spPr>
          <a:xfrm>
            <a:off x="2703320" y="1339851"/>
            <a:ext cx="3737361" cy="2096295"/>
          </a:xfrm>
          <a:prstGeom prst="rect">
            <a:avLst/>
          </a:prstGeom>
        </p:spPr>
      </p:pic>
    </p:spTree>
    <p:extLst>
      <p:ext uri="{BB962C8B-B14F-4D97-AF65-F5344CB8AC3E}">
        <p14:creationId xmlns:p14="http://schemas.microsoft.com/office/powerpoint/2010/main" val="192195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509588" y="350838"/>
            <a:ext cx="8229600" cy="1143000"/>
          </a:xfrm>
        </p:spPr>
        <p:txBody>
          <a:bodyPr/>
          <a:lstStyle/>
          <a:p>
            <a:r>
              <a:rPr lang="en-US">
                <a:latin typeface="Times New Roman" pitchFamily="18" charset="0"/>
              </a:rPr>
              <a:t>Taxonomy of System Tests</a:t>
            </a:r>
          </a:p>
        </p:txBody>
      </p:sp>
      <p:pic>
        <p:nvPicPr>
          <p:cNvPr id="7171" name="Picture 5" descr="systemtest"/>
          <p:cNvPicPr>
            <a:picLocks noGrp="1" noChangeAspect="1" noChangeArrowheads="1"/>
          </p:cNvPicPr>
          <p:nvPr>
            <p:ph idx="1"/>
          </p:nvPr>
        </p:nvPicPr>
        <p:blipFill>
          <a:blip r:embed="rId3" cstate="print"/>
          <a:srcRect/>
          <a:stretch>
            <a:fillRect/>
          </a:stretch>
        </p:blipFill>
        <p:spPr>
          <a:xfrm>
            <a:off x="1986822" y="1632858"/>
            <a:ext cx="4225570" cy="4415246"/>
          </a:xfrm>
        </p:spPr>
      </p:pic>
      <p:sp>
        <p:nvSpPr>
          <p:cNvPr id="7173" name="Text Box 6"/>
          <p:cNvSpPr txBox="1">
            <a:spLocks noChangeArrowheads="1"/>
          </p:cNvSpPr>
          <p:nvPr/>
        </p:nvSpPr>
        <p:spPr bwMode="auto">
          <a:xfrm>
            <a:off x="2428875" y="5997575"/>
            <a:ext cx="4878388" cy="369332"/>
          </a:xfrm>
          <a:prstGeom prst="rect">
            <a:avLst/>
          </a:prstGeom>
          <a:noFill/>
          <a:ln w="12700">
            <a:noFill/>
            <a:miter lim="800000"/>
            <a:headEnd type="none" w="sm" len="sm"/>
            <a:tailEnd type="none" w="sm" len="sm"/>
          </a:ln>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Types of system tests</a:t>
            </a: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 name="Footer Placeholder 1">
            <a:extLst>
              <a:ext uri="{FF2B5EF4-FFF2-40B4-BE49-F238E27FC236}">
                <a16:creationId xmlns:a16="http://schemas.microsoft.com/office/drawing/2014/main" id="{6D3E3125-D733-B583-81D1-5D606A710893}"/>
              </a:ext>
            </a:extLst>
          </p:cNvPr>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t>-</a:t>
            </a:r>
          </a:p>
        </p:txBody>
      </p:sp>
      <p:sp>
        <p:nvSpPr>
          <p:cNvPr id="3" name="Slide Number Placeholder 2">
            <a:extLst>
              <a:ext uri="{FF2B5EF4-FFF2-40B4-BE49-F238E27FC236}">
                <a16:creationId xmlns:a16="http://schemas.microsoft.com/office/drawing/2014/main" id="{1C9A4186-90E9-62DA-954A-B978438DDF6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37FF4DA-2B87-4085-9933-4E96F762EFF0}" type="slidenum">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4" name="Arrow: Left 3">
            <a:extLst>
              <a:ext uri="{FF2B5EF4-FFF2-40B4-BE49-F238E27FC236}">
                <a16:creationId xmlns:a16="http://schemas.microsoft.com/office/drawing/2014/main" id="{C333EF6E-6DC0-B2A8-EE57-F3AC59C2E0C7}"/>
              </a:ext>
            </a:extLst>
          </p:cNvPr>
          <p:cNvSpPr/>
          <p:nvPr/>
        </p:nvSpPr>
        <p:spPr>
          <a:xfrm>
            <a:off x="6270623" y="1905000"/>
            <a:ext cx="97840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extLst>
      <p:ext uri="{BB962C8B-B14F-4D97-AF65-F5344CB8AC3E}">
        <p14:creationId xmlns:p14="http://schemas.microsoft.com/office/powerpoint/2010/main" val="117369194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a:xfrm>
            <a:off x="457200" y="338138"/>
            <a:ext cx="8229600" cy="1143000"/>
          </a:xfrm>
        </p:spPr>
        <p:txBody>
          <a:bodyPr/>
          <a:lstStyle/>
          <a:p>
            <a:r>
              <a:rPr lang="en-US">
                <a:latin typeface="Times New Roman" pitchFamily="18" charset="0"/>
              </a:rPr>
              <a:t>Functionality Tests</a:t>
            </a:r>
          </a:p>
        </p:txBody>
      </p:sp>
      <p:pic>
        <p:nvPicPr>
          <p:cNvPr id="12291" name="Picture 7" descr="functionalitytest"/>
          <p:cNvPicPr>
            <a:picLocks noGrp="1" noChangeAspect="1" noChangeArrowheads="1"/>
          </p:cNvPicPr>
          <p:nvPr>
            <p:ph idx="1"/>
          </p:nvPr>
        </p:nvPicPr>
        <p:blipFill>
          <a:blip r:embed="rId3" cstate="print"/>
          <a:srcRect/>
          <a:stretch>
            <a:fillRect/>
          </a:stretch>
        </p:blipFill>
        <p:spPr>
          <a:xfrm>
            <a:off x="1539875" y="1582738"/>
            <a:ext cx="4887913" cy="4389437"/>
          </a:xfrm>
        </p:spPr>
      </p:pic>
      <p:sp>
        <p:nvSpPr>
          <p:cNvPr id="12293" name="Text Box 8"/>
          <p:cNvSpPr txBox="1">
            <a:spLocks noChangeArrowheads="1"/>
          </p:cNvSpPr>
          <p:nvPr/>
        </p:nvSpPr>
        <p:spPr bwMode="auto">
          <a:xfrm>
            <a:off x="2911475" y="6080125"/>
            <a:ext cx="4316413" cy="369332"/>
          </a:xfrm>
          <a:prstGeom prst="rect">
            <a:avLst/>
          </a:prstGeom>
          <a:noFill/>
          <a:ln w="12700">
            <a:noFill/>
            <a:miter lim="800000"/>
            <a:headEnd type="none" w="sm" len="sm"/>
            <a:tailEnd type="none" w="sm" len="sm"/>
          </a:ln>
        </p:spPr>
        <p:txBody>
          <a:bodyPr>
            <a:spAutoFit/>
          </a:bodyPr>
          <a:lstStyle/>
          <a:p>
            <a:pPr>
              <a:spcBef>
                <a:spcPct val="50000"/>
              </a:spcBef>
            </a:pPr>
            <a:r>
              <a:rPr lang="en-US" b="0" dirty="0">
                <a:solidFill>
                  <a:srgbClr val="000000"/>
                </a:solidFill>
              </a:rPr>
              <a:t>Types of functionality tests</a:t>
            </a:r>
            <a:endParaRPr lang="en-US" sz="1200" b="0" dirty="0">
              <a:solidFill>
                <a:srgbClr val="000000"/>
              </a:solidFill>
            </a:endParaRPr>
          </a:p>
        </p:txBody>
      </p:sp>
      <p:sp>
        <p:nvSpPr>
          <p:cNvPr id="2" name="Footer Placeholder 1">
            <a:extLst>
              <a:ext uri="{FF2B5EF4-FFF2-40B4-BE49-F238E27FC236}">
                <a16:creationId xmlns:a16="http://schemas.microsoft.com/office/drawing/2014/main" id="{FFCDB1F2-ADFE-ABF8-271F-C9CD55776E9B}"/>
              </a:ext>
            </a:extLst>
          </p:cNvPr>
          <p:cNvSpPr>
            <a:spLocks noGrp="1"/>
          </p:cNvSpPr>
          <p:nvPr>
            <p:ph type="ftr" sz="quarter" idx="11"/>
          </p:nvPr>
        </p:nvSpPr>
        <p:spPr/>
        <p:txBody>
          <a:bodyPr/>
          <a:lstStyle/>
          <a:p>
            <a:pPr>
              <a:defRPr/>
            </a:pPr>
            <a:r>
              <a:rPr lang="en-US"/>
              <a:t>-</a:t>
            </a:r>
          </a:p>
        </p:txBody>
      </p:sp>
      <p:sp>
        <p:nvSpPr>
          <p:cNvPr id="3" name="Slide Number Placeholder 2">
            <a:extLst>
              <a:ext uri="{FF2B5EF4-FFF2-40B4-BE49-F238E27FC236}">
                <a16:creationId xmlns:a16="http://schemas.microsoft.com/office/drawing/2014/main" id="{87726D7B-7122-DF06-718E-18B96E15AB2A}"/>
              </a:ext>
            </a:extLst>
          </p:cNvPr>
          <p:cNvSpPr>
            <a:spLocks noGrp="1"/>
          </p:cNvSpPr>
          <p:nvPr>
            <p:ph type="sldNum" sz="quarter" idx="12"/>
          </p:nvPr>
        </p:nvSpPr>
        <p:spPr/>
        <p:txBody>
          <a:bodyPr/>
          <a:lstStyle/>
          <a:p>
            <a:pPr>
              <a:defRPr/>
            </a:pPr>
            <a:fld id="{C37FF4DA-2B87-4085-9933-4E96F762EFF0}" type="slidenum">
              <a:rPr lang="en-US" smtClean="0"/>
              <a:pPr>
                <a:defRPr/>
              </a:pPr>
              <a:t>11</a:t>
            </a:fld>
            <a:endParaRPr lang="en-US"/>
          </a:p>
        </p:txBody>
      </p:sp>
    </p:spTree>
    <p:extLst>
      <p:ext uri="{BB962C8B-B14F-4D97-AF65-F5344CB8AC3E}">
        <p14:creationId xmlns:p14="http://schemas.microsoft.com/office/powerpoint/2010/main" val="366120260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31800" y="428282"/>
            <a:ext cx="8229600" cy="1143000"/>
          </a:xfrm>
        </p:spPr>
        <p:txBody>
          <a:bodyPr/>
          <a:lstStyle/>
          <a:p>
            <a:r>
              <a:rPr lang="en-US">
                <a:latin typeface="Times New Roman" pitchFamily="18" charset="0"/>
              </a:rPr>
              <a:t>Functionality Tests</a:t>
            </a:r>
          </a:p>
        </p:txBody>
      </p:sp>
      <p:sp>
        <p:nvSpPr>
          <p:cNvPr id="424963" name="Rectangle 3"/>
          <p:cNvSpPr>
            <a:spLocks noGrp="1" noChangeArrowheads="1"/>
          </p:cNvSpPr>
          <p:nvPr>
            <p:ph idx="1"/>
          </p:nvPr>
        </p:nvSpPr>
        <p:spPr/>
        <p:txBody>
          <a:bodyPr>
            <a:normAutofit lnSpcReduction="10000"/>
          </a:bodyPr>
          <a:lstStyle/>
          <a:p>
            <a:pPr marL="274320" indent="-274320" fontAlgn="auto">
              <a:spcAft>
                <a:spcPts val="0"/>
              </a:spcAft>
              <a:buClr>
                <a:schemeClr val="accent3"/>
              </a:buClr>
              <a:buFont typeface="Wingdings 2"/>
              <a:buChar char=""/>
              <a:defRPr/>
            </a:pPr>
            <a:r>
              <a:rPr lang="en-US" dirty="0">
                <a:latin typeface="Times New Roman" pitchFamily="18" charset="0"/>
              </a:rPr>
              <a:t>Communication Systems Tests</a:t>
            </a:r>
          </a:p>
          <a:p>
            <a:pPr marL="640080" lvl="1" indent="-246888" fontAlgn="auto">
              <a:spcAft>
                <a:spcPts val="0"/>
              </a:spcAft>
              <a:buFont typeface="Wingdings 2"/>
              <a:buChar char=""/>
              <a:defRPr/>
            </a:pPr>
            <a:r>
              <a:rPr lang="en-US" dirty="0">
                <a:latin typeface="Times New Roman" pitchFamily="18" charset="0"/>
              </a:rPr>
              <a:t>These tests are designed to verify the implementation of the communication systems as specified in the customer requirements specification</a:t>
            </a:r>
          </a:p>
          <a:p>
            <a:pPr marL="274320" indent="-274320" fontAlgn="auto">
              <a:spcAft>
                <a:spcPts val="0"/>
              </a:spcAft>
              <a:buClr>
                <a:schemeClr val="accent3"/>
              </a:buClr>
              <a:buFont typeface="Wingdings 2"/>
              <a:buChar char=""/>
              <a:defRPr/>
            </a:pPr>
            <a:r>
              <a:rPr lang="en-US" dirty="0">
                <a:latin typeface="Times New Roman" pitchFamily="18" charset="0"/>
              </a:rPr>
              <a:t>Module Tests</a:t>
            </a:r>
          </a:p>
          <a:p>
            <a:pPr marL="640080" lvl="1" indent="-246888" fontAlgn="auto">
              <a:spcAft>
                <a:spcPts val="0"/>
              </a:spcAft>
              <a:buFont typeface="Wingdings 2"/>
              <a:buChar char=""/>
              <a:defRPr/>
            </a:pPr>
            <a:r>
              <a:rPr lang="en-US" dirty="0">
                <a:latin typeface="Times New Roman" pitchFamily="18" charset="0"/>
              </a:rPr>
              <a:t>Module Tests are designed to verify that all the modules function individually as desired within the systems</a:t>
            </a:r>
          </a:p>
          <a:p>
            <a:pPr marL="640080" lvl="1" indent="-246888" fontAlgn="auto">
              <a:spcAft>
                <a:spcPts val="0"/>
              </a:spcAft>
              <a:buFont typeface="Wingdings 2"/>
              <a:buChar char=""/>
              <a:defRPr/>
            </a:pPr>
            <a:r>
              <a:rPr lang="en-US" dirty="0">
                <a:latin typeface="Times New Roman" pitchFamily="18" charset="0"/>
              </a:rPr>
              <a:t>The idea here is to ensure that individual modules function correctly within the whole system.</a:t>
            </a:r>
          </a:p>
          <a:p>
            <a:pPr lvl="2" indent="-246888" fontAlgn="auto">
              <a:spcAft>
                <a:spcPts val="0"/>
              </a:spcAft>
              <a:buFont typeface="Wingdings 2"/>
              <a:buChar char=""/>
              <a:defRPr/>
            </a:pPr>
            <a:r>
              <a:rPr lang="en-US" dirty="0">
                <a:latin typeface="Times New Roman" pitchFamily="18" charset="0"/>
              </a:rPr>
              <a:t>For example, an Internet router contains modules such as line cards, system controller, power supply, and fan tray. Tests are designed to verify each of the functionalities</a:t>
            </a:r>
          </a:p>
        </p:txBody>
      </p:sp>
      <p:sp>
        <p:nvSpPr>
          <p:cNvPr id="2" name="Footer Placeholder 1">
            <a:extLst>
              <a:ext uri="{FF2B5EF4-FFF2-40B4-BE49-F238E27FC236}">
                <a16:creationId xmlns:a16="http://schemas.microsoft.com/office/drawing/2014/main" id="{491174D4-E36C-CD0B-02C4-3D44092F9389}"/>
              </a:ext>
            </a:extLst>
          </p:cNvPr>
          <p:cNvSpPr>
            <a:spLocks noGrp="1"/>
          </p:cNvSpPr>
          <p:nvPr>
            <p:ph type="ftr" sz="quarter" idx="11"/>
          </p:nvPr>
        </p:nvSpPr>
        <p:spPr/>
        <p:txBody>
          <a:bodyPr/>
          <a:lstStyle/>
          <a:p>
            <a:pPr>
              <a:defRPr/>
            </a:pPr>
            <a:r>
              <a:rPr lang="en-US"/>
              <a:t>-</a:t>
            </a:r>
          </a:p>
        </p:txBody>
      </p:sp>
      <p:sp>
        <p:nvSpPr>
          <p:cNvPr id="3" name="Slide Number Placeholder 2">
            <a:extLst>
              <a:ext uri="{FF2B5EF4-FFF2-40B4-BE49-F238E27FC236}">
                <a16:creationId xmlns:a16="http://schemas.microsoft.com/office/drawing/2014/main" id="{0A9911C9-21BA-3D82-A97E-D9F5A84356B6}"/>
              </a:ext>
            </a:extLst>
          </p:cNvPr>
          <p:cNvSpPr>
            <a:spLocks noGrp="1"/>
          </p:cNvSpPr>
          <p:nvPr>
            <p:ph type="sldNum" sz="quarter" idx="12"/>
          </p:nvPr>
        </p:nvSpPr>
        <p:spPr/>
        <p:txBody>
          <a:bodyPr/>
          <a:lstStyle/>
          <a:p>
            <a:pPr>
              <a:defRPr/>
            </a:pPr>
            <a:fld id="{C37FF4DA-2B87-4085-9933-4E96F762EFF0}" type="slidenum">
              <a:rPr lang="en-US" smtClean="0"/>
              <a:pPr>
                <a:defRPr/>
              </a:pPr>
              <a:t>12</a:t>
            </a:fld>
            <a:endParaRPr lang="en-US"/>
          </a:p>
        </p:txBody>
      </p:sp>
    </p:spTree>
    <p:extLst>
      <p:ext uri="{BB962C8B-B14F-4D97-AF65-F5344CB8AC3E}">
        <p14:creationId xmlns:p14="http://schemas.microsoft.com/office/powerpoint/2010/main" val="101945195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96888" y="377825"/>
            <a:ext cx="8229600" cy="1143000"/>
          </a:xfrm>
        </p:spPr>
        <p:txBody>
          <a:bodyPr/>
          <a:lstStyle/>
          <a:p>
            <a:r>
              <a:rPr lang="en-US">
                <a:latin typeface="Times New Roman" pitchFamily="18" charset="0"/>
              </a:rPr>
              <a:t>Functionality Tests</a:t>
            </a:r>
          </a:p>
        </p:txBody>
      </p:sp>
      <p:sp>
        <p:nvSpPr>
          <p:cNvPr id="427011" name="Rectangle 3"/>
          <p:cNvSpPr>
            <a:spLocks noGrp="1" noChangeArrowheads="1"/>
          </p:cNvSpPr>
          <p:nvPr>
            <p:ph idx="1"/>
          </p:nvPr>
        </p:nvSpPr>
        <p:spPr/>
        <p:txBody>
          <a:bodyPr>
            <a:normAutofit/>
          </a:bodyPr>
          <a:lstStyle/>
          <a:p>
            <a:pPr marL="274320" indent="-274320" fontAlgn="auto">
              <a:spcAft>
                <a:spcPts val="0"/>
              </a:spcAft>
              <a:buClr>
                <a:schemeClr val="accent3"/>
              </a:buClr>
              <a:buFont typeface="Wingdings 2"/>
              <a:buChar char=""/>
              <a:defRPr/>
            </a:pPr>
            <a:r>
              <a:rPr lang="en-US" dirty="0">
                <a:latin typeface="Times New Roman" pitchFamily="18" charset="0"/>
              </a:rPr>
              <a:t>Logging and Tracing Tests</a:t>
            </a:r>
          </a:p>
          <a:p>
            <a:pPr marL="640080" lvl="1" indent="-246888" fontAlgn="auto">
              <a:spcAft>
                <a:spcPts val="0"/>
              </a:spcAft>
              <a:buFont typeface="Wingdings 2"/>
              <a:buChar char=""/>
              <a:defRPr/>
            </a:pPr>
            <a:r>
              <a:rPr lang="en-US" dirty="0">
                <a:latin typeface="Times New Roman" pitchFamily="18" charset="0"/>
              </a:rPr>
              <a:t>Logging and Tracing Tests are designed to verify the configurations and operations of logging and tracing</a:t>
            </a:r>
          </a:p>
          <a:p>
            <a:pPr marL="640080" lvl="1" indent="-246888" fontAlgn="auto">
              <a:spcAft>
                <a:spcPts val="0"/>
              </a:spcAft>
              <a:buFont typeface="Wingdings 2"/>
              <a:buChar char=""/>
              <a:defRPr/>
            </a:pPr>
            <a:r>
              <a:rPr lang="en-US" dirty="0">
                <a:latin typeface="Times New Roman" pitchFamily="18" charset="0"/>
              </a:rPr>
              <a:t>This also includes verification of “flight data recorder: non-volatile Flash memory” logs when the system crashes</a:t>
            </a:r>
          </a:p>
        </p:txBody>
      </p:sp>
      <p:sp>
        <p:nvSpPr>
          <p:cNvPr id="2" name="Footer Placeholder 1">
            <a:extLst>
              <a:ext uri="{FF2B5EF4-FFF2-40B4-BE49-F238E27FC236}">
                <a16:creationId xmlns:a16="http://schemas.microsoft.com/office/drawing/2014/main" id="{D1007F0D-BFE7-7DF1-C141-6500C92068FD}"/>
              </a:ext>
            </a:extLst>
          </p:cNvPr>
          <p:cNvSpPr>
            <a:spLocks noGrp="1"/>
          </p:cNvSpPr>
          <p:nvPr>
            <p:ph type="ftr" sz="quarter" idx="11"/>
          </p:nvPr>
        </p:nvSpPr>
        <p:spPr/>
        <p:txBody>
          <a:bodyPr/>
          <a:lstStyle/>
          <a:p>
            <a:pPr>
              <a:defRPr/>
            </a:pPr>
            <a:r>
              <a:rPr lang="en-US"/>
              <a:t>-</a:t>
            </a:r>
          </a:p>
        </p:txBody>
      </p:sp>
      <p:sp>
        <p:nvSpPr>
          <p:cNvPr id="3" name="Slide Number Placeholder 2">
            <a:extLst>
              <a:ext uri="{FF2B5EF4-FFF2-40B4-BE49-F238E27FC236}">
                <a16:creationId xmlns:a16="http://schemas.microsoft.com/office/drawing/2014/main" id="{603CBAB2-EC41-B539-7B53-10F1B86C4C83}"/>
              </a:ext>
            </a:extLst>
          </p:cNvPr>
          <p:cNvSpPr>
            <a:spLocks noGrp="1"/>
          </p:cNvSpPr>
          <p:nvPr>
            <p:ph type="sldNum" sz="quarter" idx="12"/>
          </p:nvPr>
        </p:nvSpPr>
        <p:spPr/>
        <p:txBody>
          <a:bodyPr/>
          <a:lstStyle/>
          <a:p>
            <a:pPr>
              <a:defRPr/>
            </a:pPr>
            <a:fld id="{C37FF4DA-2B87-4085-9933-4E96F762EFF0}" type="slidenum">
              <a:rPr lang="en-US" smtClean="0"/>
              <a:pPr>
                <a:defRPr/>
              </a:pPr>
              <a:t>13</a:t>
            </a:fld>
            <a:endParaRPr lang="en-US"/>
          </a:p>
        </p:txBody>
      </p:sp>
    </p:spTree>
    <p:extLst>
      <p:ext uri="{BB962C8B-B14F-4D97-AF65-F5344CB8AC3E}">
        <p14:creationId xmlns:p14="http://schemas.microsoft.com/office/powerpoint/2010/main" val="350269287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82600" y="365125"/>
            <a:ext cx="8229600" cy="1143000"/>
          </a:xfrm>
        </p:spPr>
        <p:txBody>
          <a:bodyPr/>
          <a:lstStyle/>
          <a:p>
            <a:r>
              <a:rPr lang="en-US">
                <a:latin typeface="Times New Roman" pitchFamily="18" charset="0"/>
              </a:rPr>
              <a:t>Functionality Tests</a:t>
            </a:r>
          </a:p>
        </p:txBody>
      </p:sp>
      <p:sp>
        <p:nvSpPr>
          <p:cNvPr id="429059" name="Rectangle 3"/>
          <p:cNvSpPr>
            <a:spLocks noGrp="1" noChangeArrowheads="1"/>
          </p:cNvSpPr>
          <p:nvPr>
            <p:ph idx="1"/>
          </p:nvPr>
        </p:nvSpPr>
        <p:spPr>
          <a:xfrm>
            <a:off x="404948" y="1726157"/>
            <a:ext cx="8229600" cy="4389437"/>
          </a:xfrm>
        </p:spPr>
        <p:txBody>
          <a:bodyPr>
            <a:normAutofit fontScale="77500" lnSpcReduction="20000"/>
          </a:bodyPr>
          <a:lstStyle/>
          <a:p>
            <a:pPr marL="274320" indent="-274320" fontAlgn="auto">
              <a:spcAft>
                <a:spcPts val="0"/>
              </a:spcAft>
              <a:buClr>
                <a:schemeClr val="accent3"/>
              </a:buClr>
              <a:buFont typeface="Wingdings 2"/>
              <a:buChar char=""/>
              <a:defRPr/>
            </a:pPr>
            <a:r>
              <a:rPr lang="en-US" dirty="0">
                <a:latin typeface="Times New Roman" pitchFamily="18" charset="0"/>
              </a:rPr>
              <a:t>Graphical User Interface Tests</a:t>
            </a:r>
          </a:p>
          <a:p>
            <a:pPr marL="640080" lvl="1" indent="-246888" fontAlgn="auto">
              <a:spcAft>
                <a:spcPts val="0"/>
              </a:spcAft>
              <a:buFont typeface="Wingdings 2"/>
              <a:buChar char=""/>
              <a:defRPr/>
            </a:pPr>
            <a:r>
              <a:rPr lang="en-US" dirty="0">
                <a:latin typeface="Times New Roman" pitchFamily="18" charset="0"/>
              </a:rPr>
              <a:t>Tests are designed to look-and-feel the interface to the users of an application system</a:t>
            </a:r>
          </a:p>
          <a:p>
            <a:pPr marL="640080" lvl="1" indent="-246888" fontAlgn="auto">
              <a:spcAft>
                <a:spcPts val="0"/>
              </a:spcAft>
              <a:buFont typeface="Wingdings 2"/>
              <a:buChar char=""/>
              <a:defRPr/>
            </a:pPr>
            <a:r>
              <a:rPr lang="en-US" dirty="0">
                <a:latin typeface="Times New Roman" pitchFamily="18" charset="0"/>
              </a:rPr>
              <a:t>Tests are designed to verify different components such as icons, menu bars, dialog boxes, scroll bars, list boxes, and radio buttons</a:t>
            </a:r>
          </a:p>
          <a:p>
            <a:pPr marL="640080" lvl="1" indent="-246888" fontAlgn="auto">
              <a:spcAft>
                <a:spcPts val="0"/>
              </a:spcAft>
              <a:buFont typeface="Wingdings 2"/>
              <a:buChar char=""/>
              <a:defRPr/>
            </a:pPr>
            <a:r>
              <a:rPr lang="en-US" dirty="0">
                <a:latin typeface="Times New Roman" pitchFamily="18" charset="0"/>
              </a:rPr>
              <a:t>The GUI can be utilized to test the functionality behind the interface, such as accurate response to database queries</a:t>
            </a:r>
          </a:p>
          <a:p>
            <a:pPr marL="640080" lvl="1" indent="-246888" fontAlgn="auto">
              <a:spcAft>
                <a:spcPts val="0"/>
              </a:spcAft>
              <a:buFont typeface="Wingdings 2"/>
              <a:buChar char=""/>
              <a:defRPr/>
            </a:pPr>
            <a:r>
              <a:rPr lang="en-US" dirty="0">
                <a:latin typeface="Times New Roman" pitchFamily="18" charset="0"/>
              </a:rPr>
              <a:t>Tests the usefulness of the on-line help, error messages, tutorials, and user manuals</a:t>
            </a:r>
          </a:p>
          <a:p>
            <a:pPr marL="640080" lvl="1" indent="-246888" fontAlgn="auto">
              <a:spcAft>
                <a:spcPts val="0"/>
              </a:spcAft>
              <a:buFont typeface="Wingdings 2"/>
              <a:buChar char=""/>
              <a:defRPr/>
            </a:pPr>
            <a:r>
              <a:rPr lang="en-US" dirty="0">
                <a:latin typeface="Times New Roman" pitchFamily="18" charset="0"/>
              </a:rPr>
              <a:t>The usability characteristics of the GUI is tested, which includes the following</a:t>
            </a:r>
          </a:p>
          <a:p>
            <a:pPr lvl="2" indent="-246888" fontAlgn="auto">
              <a:spcAft>
                <a:spcPts val="0"/>
              </a:spcAft>
              <a:buFont typeface="Wingdings 2"/>
              <a:buChar char=""/>
              <a:defRPr/>
            </a:pPr>
            <a:r>
              <a:rPr lang="en-US" b="1" i="1" dirty="0">
                <a:latin typeface="Times New Roman" pitchFamily="18" charset="0"/>
              </a:rPr>
              <a:t>Accessibility:</a:t>
            </a:r>
            <a:r>
              <a:rPr lang="en-US" dirty="0">
                <a:latin typeface="Times New Roman" pitchFamily="18" charset="0"/>
              </a:rPr>
              <a:t> Can users enter, navigate, and exit with relative ease?</a:t>
            </a:r>
          </a:p>
          <a:p>
            <a:pPr lvl="2" indent="-246888" fontAlgn="auto">
              <a:spcAft>
                <a:spcPts val="0"/>
              </a:spcAft>
              <a:buFont typeface="Wingdings 2"/>
              <a:buChar char=""/>
              <a:defRPr/>
            </a:pPr>
            <a:r>
              <a:rPr lang="en-US" b="1" i="1" dirty="0">
                <a:latin typeface="Times New Roman" pitchFamily="18" charset="0"/>
              </a:rPr>
              <a:t>Responsiveness:</a:t>
            </a:r>
            <a:r>
              <a:rPr lang="en-US" dirty="0">
                <a:latin typeface="Times New Roman" pitchFamily="18" charset="0"/>
              </a:rPr>
              <a:t> Can users do what they want and when they want in a way that is clear?</a:t>
            </a:r>
          </a:p>
          <a:p>
            <a:pPr lvl="2" indent="-246888" fontAlgn="auto">
              <a:spcAft>
                <a:spcPts val="0"/>
              </a:spcAft>
              <a:buFont typeface="Wingdings 2"/>
              <a:buChar char=""/>
              <a:defRPr/>
            </a:pPr>
            <a:r>
              <a:rPr lang="en-US" b="1" i="1" dirty="0">
                <a:latin typeface="Times New Roman" pitchFamily="18" charset="0"/>
              </a:rPr>
              <a:t>Efficiency:</a:t>
            </a:r>
            <a:r>
              <a:rPr lang="en-US" dirty="0">
                <a:latin typeface="Times New Roman" pitchFamily="18" charset="0"/>
              </a:rPr>
              <a:t> Can users do what they want to with minimum number of steps and time?</a:t>
            </a:r>
          </a:p>
          <a:p>
            <a:pPr lvl="2" indent="-246888" fontAlgn="auto">
              <a:spcAft>
                <a:spcPts val="0"/>
              </a:spcAft>
              <a:buFont typeface="Wingdings 2"/>
              <a:buChar char=""/>
              <a:defRPr/>
            </a:pPr>
            <a:r>
              <a:rPr lang="en-US" b="1" i="1" dirty="0">
                <a:latin typeface="Times New Roman" pitchFamily="18" charset="0"/>
              </a:rPr>
              <a:t>Comprehensibility:</a:t>
            </a:r>
            <a:r>
              <a:rPr lang="en-US" dirty="0">
                <a:latin typeface="Times New Roman" pitchFamily="18" charset="0"/>
              </a:rPr>
              <a:t> Do users understand the product structure with a minimum amount of effort?</a:t>
            </a:r>
          </a:p>
        </p:txBody>
      </p:sp>
      <p:sp>
        <p:nvSpPr>
          <p:cNvPr id="2" name="Footer Placeholder 1">
            <a:extLst>
              <a:ext uri="{FF2B5EF4-FFF2-40B4-BE49-F238E27FC236}">
                <a16:creationId xmlns:a16="http://schemas.microsoft.com/office/drawing/2014/main" id="{E889E667-7624-E7D5-6438-91AED501DC34}"/>
              </a:ext>
            </a:extLst>
          </p:cNvPr>
          <p:cNvSpPr>
            <a:spLocks noGrp="1"/>
          </p:cNvSpPr>
          <p:nvPr>
            <p:ph type="ftr" sz="quarter" idx="11"/>
          </p:nvPr>
        </p:nvSpPr>
        <p:spPr/>
        <p:txBody>
          <a:bodyPr/>
          <a:lstStyle/>
          <a:p>
            <a:pPr>
              <a:defRPr/>
            </a:pPr>
            <a:r>
              <a:rPr lang="en-US"/>
              <a:t>-</a:t>
            </a:r>
          </a:p>
        </p:txBody>
      </p:sp>
      <p:sp>
        <p:nvSpPr>
          <p:cNvPr id="3" name="Slide Number Placeholder 2">
            <a:extLst>
              <a:ext uri="{FF2B5EF4-FFF2-40B4-BE49-F238E27FC236}">
                <a16:creationId xmlns:a16="http://schemas.microsoft.com/office/drawing/2014/main" id="{9EADAFB0-D937-B06D-717C-2958149F86C9}"/>
              </a:ext>
            </a:extLst>
          </p:cNvPr>
          <p:cNvSpPr>
            <a:spLocks noGrp="1"/>
          </p:cNvSpPr>
          <p:nvPr>
            <p:ph type="sldNum" sz="quarter" idx="12"/>
          </p:nvPr>
        </p:nvSpPr>
        <p:spPr/>
        <p:txBody>
          <a:bodyPr/>
          <a:lstStyle/>
          <a:p>
            <a:pPr>
              <a:defRPr/>
            </a:pPr>
            <a:fld id="{C37FF4DA-2B87-4085-9933-4E96F762EFF0}" type="slidenum">
              <a:rPr lang="en-US" smtClean="0"/>
              <a:pPr>
                <a:defRPr/>
              </a:pPr>
              <a:t>14</a:t>
            </a:fld>
            <a:endParaRPr lang="en-US"/>
          </a:p>
        </p:txBody>
      </p:sp>
    </p:spTree>
    <p:extLst>
      <p:ext uri="{BB962C8B-B14F-4D97-AF65-F5344CB8AC3E}">
        <p14:creationId xmlns:p14="http://schemas.microsoft.com/office/powerpoint/2010/main" val="296873542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69900" y="365125"/>
            <a:ext cx="8229600" cy="1143000"/>
          </a:xfrm>
        </p:spPr>
        <p:txBody>
          <a:bodyPr/>
          <a:lstStyle/>
          <a:p>
            <a:r>
              <a:rPr lang="en-US">
                <a:latin typeface="Times New Roman" pitchFamily="18" charset="0"/>
              </a:rPr>
              <a:t>Functionality Tests</a:t>
            </a:r>
          </a:p>
        </p:txBody>
      </p:sp>
      <p:sp>
        <p:nvSpPr>
          <p:cNvPr id="432131" name="Rectangle 3"/>
          <p:cNvSpPr>
            <a:spLocks noGrp="1" noChangeArrowheads="1"/>
          </p:cNvSpPr>
          <p:nvPr>
            <p:ph idx="1"/>
          </p:nvPr>
        </p:nvSpPr>
        <p:spPr/>
        <p:txBody>
          <a:bodyPr>
            <a:normAutofit fontScale="92500" lnSpcReduction="20000"/>
          </a:bodyPr>
          <a:lstStyle/>
          <a:p>
            <a:pPr marL="274320" indent="-274320" fontAlgn="auto">
              <a:spcAft>
                <a:spcPts val="0"/>
              </a:spcAft>
              <a:buClr>
                <a:schemeClr val="accent3"/>
              </a:buClr>
              <a:buFont typeface="Wingdings 2"/>
              <a:buChar char=""/>
              <a:defRPr/>
            </a:pPr>
            <a:r>
              <a:rPr lang="en-US">
                <a:latin typeface="Times New Roman" pitchFamily="18" charset="0"/>
              </a:rPr>
              <a:t>Security Tests</a:t>
            </a:r>
          </a:p>
          <a:p>
            <a:pPr marL="640080" lvl="1" indent="-246888" fontAlgn="auto">
              <a:spcAft>
                <a:spcPts val="0"/>
              </a:spcAft>
              <a:buFont typeface="Wingdings 2"/>
              <a:buChar char=""/>
              <a:defRPr/>
            </a:pPr>
            <a:r>
              <a:rPr lang="en-US">
                <a:latin typeface="Times New Roman" pitchFamily="18" charset="0"/>
              </a:rPr>
              <a:t>Security tests are designed to verify that the system meets the security requirements</a:t>
            </a:r>
          </a:p>
          <a:p>
            <a:pPr lvl="2" indent="-246888" fontAlgn="auto">
              <a:spcAft>
                <a:spcPts val="0"/>
              </a:spcAft>
              <a:buFont typeface="Wingdings 2"/>
              <a:buChar char=""/>
              <a:defRPr/>
            </a:pPr>
            <a:r>
              <a:rPr lang="en-US">
                <a:latin typeface="Times New Roman" pitchFamily="18" charset="0"/>
              </a:rPr>
              <a:t>Confidentiality</a:t>
            </a:r>
          </a:p>
          <a:p>
            <a:pPr marL="1188720" lvl="3" indent="-210312" fontAlgn="auto">
              <a:spcAft>
                <a:spcPts val="0"/>
              </a:spcAft>
              <a:buClr>
                <a:schemeClr val="accent3"/>
              </a:buClr>
              <a:buFont typeface="Wingdings 2"/>
              <a:buChar char=""/>
              <a:defRPr/>
            </a:pPr>
            <a:r>
              <a:rPr lang="en-US">
                <a:latin typeface="Times New Roman" pitchFamily="18" charset="0"/>
              </a:rPr>
              <a:t>It is the requirement that data and the processes be protected from unauthorized disclosure</a:t>
            </a:r>
          </a:p>
          <a:p>
            <a:pPr lvl="2" indent="-246888" fontAlgn="auto">
              <a:spcAft>
                <a:spcPts val="0"/>
              </a:spcAft>
              <a:buFont typeface="Wingdings 2"/>
              <a:buChar char=""/>
              <a:defRPr/>
            </a:pPr>
            <a:r>
              <a:rPr lang="en-US">
                <a:latin typeface="Times New Roman" pitchFamily="18" charset="0"/>
              </a:rPr>
              <a:t>Integrity</a:t>
            </a:r>
          </a:p>
          <a:p>
            <a:pPr marL="1188720" lvl="3" indent="-210312" fontAlgn="auto">
              <a:spcAft>
                <a:spcPts val="0"/>
              </a:spcAft>
              <a:buClr>
                <a:schemeClr val="accent3"/>
              </a:buClr>
              <a:buFont typeface="Wingdings 2"/>
              <a:buChar char=""/>
              <a:defRPr/>
            </a:pPr>
            <a:r>
              <a:rPr lang="en-US">
                <a:latin typeface="Times New Roman" pitchFamily="18" charset="0"/>
              </a:rPr>
              <a:t>It is the requirement that data and process be protected from unauthorized modification</a:t>
            </a:r>
          </a:p>
          <a:p>
            <a:pPr lvl="2" indent="-246888" fontAlgn="auto">
              <a:spcAft>
                <a:spcPts val="0"/>
              </a:spcAft>
              <a:buFont typeface="Wingdings 2"/>
              <a:buChar char=""/>
              <a:defRPr/>
            </a:pPr>
            <a:r>
              <a:rPr lang="en-US">
                <a:latin typeface="Times New Roman" pitchFamily="18" charset="0"/>
              </a:rPr>
              <a:t>Availability</a:t>
            </a:r>
          </a:p>
          <a:p>
            <a:pPr marL="1188720" lvl="3" indent="-210312" fontAlgn="auto">
              <a:spcAft>
                <a:spcPts val="0"/>
              </a:spcAft>
              <a:buClr>
                <a:schemeClr val="accent3"/>
              </a:buClr>
              <a:buFont typeface="Wingdings 2"/>
              <a:buChar char=""/>
              <a:defRPr/>
            </a:pPr>
            <a:r>
              <a:rPr lang="en-US">
                <a:latin typeface="Times New Roman" pitchFamily="18" charset="0"/>
              </a:rPr>
              <a:t>It is the requirement that data and processes be protected form the denial of service to authorized users</a:t>
            </a:r>
          </a:p>
          <a:p>
            <a:pPr marL="640080" lvl="1" indent="-246888" fontAlgn="auto">
              <a:spcAft>
                <a:spcPts val="0"/>
              </a:spcAft>
              <a:buFont typeface="Wingdings 2"/>
              <a:buChar char=""/>
              <a:defRPr/>
            </a:pPr>
            <a:r>
              <a:rPr lang="en-US">
                <a:latin typeface="Times New Roman" pitchFamily="18" charset="0"/>
              </a:rPr>
              <a:t>Security test scenarios should include negative scenarios such as misuse and abuse of the software system</a:t>
            </a:r>
          </a:p>
          <a:p>
            <a:pPr marL="274320" indent="-274320" fontAlgn="auto">
              <a:spcAft>
                <a:spcPts val="0"/>
              </a:spcAft>
              <a:buClr>
                <a:schemeClr val="accent3"/>
              </a:buClr>
              <a:buFont typeface="Wingdings 2"/>
              <a:buChar char=""/>
              <a:defRPr/>
            </a:pPr>
            <a:endParaRPr lang="en-US">
              <a:latin typeface="Times New Roman" pitchFamily="18" charset="0"/>
            </a:endParaRPr>
          </a:p>
        </p:txBody>
      </p:sp>
      <p:sp>
        <p:nvSpPr>
          <p:cNvPr id="2" name="Footer Placeholder 1">
            <a:extLst>
              <a:ext uri="{FF2B5EF4-FFF2-40B4-BE49-F238E27FC236}">
                <a16:creationId xmlns:a16="http://schemas.microsoft.com/office/drawing/2014/main" id="{6AAE32C0-76A2-F632-F9F6-2018690D206A}"/>
              </a:ext>
            </a:extLst>
          </p:cNvPr>
          <p:cNvSpPr>
            <a:spLocks noGrp="1"/>
          </p:cNvSpPr>
          <p:nvPr>
            <p:ph type="ftr" sz="quarter" idx="11"/>
          </p:nvPr>
        </p:nvSpPr>
        <p:spPr/>
        <p:txBody>
          <a:bodyPr/>
          <a:lstStyle/>
          <a:p>
            <a:pPr>
              <a:defRPr/>
            </a:pPr>
            <a:r>
              <a:rPr lang="en-US"/>
              <a:t>-</a:t>
            </a:r>
          </a:p>
        </p:txBody>
      </p:sp>
      <p:sp>
        <p:nvSpPr>
          <p:cNvPr id="3" name="Slide Number Placeholder 2">
            <a:extLst>
              <a:ext uri="{FF2B5EF4-FFF2-40B4-BE49-F238E27FC236}">
                <a16:creationId xmlns:a16="http://schemas.microsoft.com/office/drawing/2014/main" id="{8C74599A-C61E-33EB-0ACF-2FDE391A002A}"/>
              </a:ext>
            </a:extLst>
          </p:cNvPr>
          <p:cNvSpPr>
            <a:spLocks noGrp="1"/>
          </p:cNvSpPr>
          <p:nvPr>
            <p:ph type="sldNum" sz="quarter" idx="12"/>
          </p:nvPr>
        </p:nvSpPr>
        <p:spPr/>
        <p:txBody>
          <a:bodyPr/>
          <a:lstStyle/>
          <a:p>
            <a:pPr>
              <a:defRPr/>
            </a:pPr>
            <a:fld id="{C37FF4DA-2B87-4085-9933-4E96F762EFF0}" type="slidenum">
              <a:rPr lang="en-US" smtClean="0"/>
              <a:pPr>
                <a:defRPr/>
              </a:pPr>
              <a:t>15</a:t>
            </a:fld>
            <a:endParaRPr lang="en-US"/>
          </a:p>
        </p:txBody>
      </p:sp>
    </p:spTree>
    <p:extLst>
      <p:ext uri="{BB962C8B-B14F-4D97-AF65-F5344CB8AC3E}">
        <p14:creationId xmlns:p14="http://schemas.microsoft.com/office/powerpoint/2010/main" val="331833073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82600" y="430213"/>
            <a:ext cx="8229600" cy="1143000"/>
          </a:xfrm>
        </p:spPr>
        <p:txBody>
          <a:bodyPr/>
          <a:lstStyle/>
          <a:p>
            <a:r>
              <a:rPr lang="en-US">
                <a:latin typeface="Times New Roman" pitchFamily="18" charset="0"/>
              </a:rPr>
              <a:t>Functionality Tests</a:t>
            </a:r>
          </a:p>
        </p:txBody>
      </p:sp>
      <p:sp>
        <p:nvSpPr>
          <p:cNvPr id="437251" name="Rectangle 3"/>
          <p:cNvSpPr>
            <a:spLocks noGrp="1" noChangeArrowheads="1"/>
          </p:cNvSpPr>
          <p:nvPr>
            <p:ph idx="1"/>
          </p:nvPr>
        </p:nvSpPr>
        <p:spPr/>
        <p:txBody>
          <a:bodyPr>
            <a:normAutofit fontScale="92500" lnSpcReduction="20000"/>
          </a:bodyPr>
          <a:lstStyle/>
          <a:p>
            <a:pPr marL="274320" indent="-274320" fontAlgn="auto">
              <a:spcAft>
                <a:spcPts val="0"/>
              </a:spcAft>
              <a:buClr>
                <a:schemeClr val="accent3"/>
              </a:buClr>
              <a:buFont typeface="Wingdings 2"/>
              <a:buChar char=""/>
              <a:defRPr/>
            </a:pPr>
            <a:r>
              <a:rPr lang="en-US">
                <a:latin typeface="Times New Roman" pitchFamily="18" charset="0"/>
              </a:rPr>
              <a:t>Security Tests (cont’d) : useful types of security tests includes the following:</a:t>
            </a:r>
          </a:p>
          <a:p>
            <a:pPr marL="640080" lvl="1" indent="-246888" fontAlgn="auto">
              <a:spcAft>
                <a:spcPts val="0"/>
              </a:spcAft>
              <a:buFont typeface="Wingdings 2"/>
              <a:buChar char=""/>
              <a:defRPr/>
            </a:pPr>
            <a:r>
              <a:rPr lang="en-US">
                <a:latin typeface="Times New Roman" pitchFamily="18" charset="0"/>
              </a:rPr>
              <a:t>Verify that only authorized accesses to the system are permitted</a:t>
            </a:r>
          </a:p>
          <a:p>
            <a:pPr marL="640080" lvl="1" indent="-246888" fontAlgn="auto">
              <a:spcAft>
                <a:spcPts val="0"/>
              </a:spcAft>
              <a:buFont typeface="Wingdings 2"/>
              <a:buChar char=""/>
              <a:defRPr/>
            </a:pPr>
            <a:r>
              <a:rPr lang="en-US">
                <a:latin typeface="Times New Roman" pitchFamily="18" charset="0"/>
              </a:rPr>
              <a:t>Verify the correctness of both encryption and decryption algorithms for systems where data/messages are encoded.</a:t>
            </a:r>
          </a:p>
          <a:p>
            <a:pPr marL="640080" lvl="1" indent="-246888" fontAlgn="auto">
              <a:spcAft>
                <a:spcPts val="0"/>
              </a:spcAft>
              <a:buFont typeface="Wingdings 2"/>
              <a:buChar char=""/>
              <a:defRPr/>
            </a:pPr>
            <a:r>
              <a:rPr lang="en-US">
                <a:latin typeface="Times New Roman" pitchFamily="18" charset="0"/>
              </a:rPr>
              <a:t>Verify that illegal reading of files, to which the perpetrator is not authorized, is not allowed</a:t>
            </a:r>
          </a:p>
          <a:p>
            <a:pPr marL="640080" lvl="1" indent="-246888" fontAlgn="auto">
              <a:spcAft>
                <a:spcPts val="0"/>
              </a:spcAft>
              <a:buFont typeface="Wingdings 2"/>
              <a:buChar char=""/>
              <a:defRPr/>
            </a:pPr>
            <a:r>
              <a:rPr lang="en-US">
                <a:latin typeface="Times New Roman" pitchFamily="18" charset="0"/>
              </a:rPr>
              <a:t>Ensure that virus checkers prevent or curtail entry of viruses into the system</a:t>
            </a:r>
          </a:p>
          <a:p>
            <a:pPr marL="640080" lvl="1" indent="-246888" fontAlgn="auto">
              <a:spcAft>
                <a:spcPts val="0"/>
              </a:spcAft>
              <a:buFont typeface="Wingdings 2"/>
              <a:buChar char=""/>
              <a:defRPr/>
            </a:pPr>
            <a:r>
              <a:rPr lang="en-US">
                <a:latin typeface="Times New Roman" pitchFamily="18" charset="0"/>
              </a:rPr>
              <a:t>Ensure that the system is available to authorized users when a zero-day attack occurs</a:t>
            </a:r>
          </a:p>
          <a:p>
            <a:pPr marL="640080" lvl="1" indent="-246888" fontAlgn="auto">
              <a:spcAft>
                <a:spcPts val="0"/>
              </a:spcAft>
              <a:buFont typeface="Wingdings 2"/>
              <a:buChar char=""/>
              <a:defRPr/>
            </a:pPr>
            <a:r>
              <a:rPr lang="en-US">
                <a:latin typeface="Times New Roman" pitchFamily="18" charset="0"/>
              </a:rPr>
              <a:t>Try to identify any “backdoors” in the system usually left open by the software developers</a:t>
            </a:r>
          </a:p>
          <a:p>
            <a:pPr marL="274320" indent="-274320" fontAlgn="auto">
              <a:spcAft>
                <a:spcPts val="0"/>
              </a:spcAft>
              <a:buClr>
                <a:schemeClr val="accent3"/>
              </a:buClr>
              <a:buFont typeface="Wingdings 2"/>
              <a:buChar char=""/>
              <a:defRPr/>
            </a:pPr>
            <a:endParaRPr lang="en-US">
              <a:latin typeface="Times New Roman" pitchFamily="18" charset="0"/>
            </a:endParaRPr>
          </a:p>
        </p:txBody>
      </p:sp>
      <p:sp>
        <p:nvSpPr>
          <p:cNvPr id="2" name="Footer Placeholder 1">
            <a:extLst>
              <a:ext uri="{FF2B5EF4-FFF2-40B4-BE49-F238E27FC236}">
                <a16:creationId xmlns:a16="http://schemas.microsoft.com/office/drawing/2014/main" id="{18386661-0726-F33C-AF60-DA31C3CD7A4E}"/>
              </a:ext>
            </a:extLst>
          </p:cNvPr>
          <p:cNvSpPr>
            <a:spLocks noGrp="1"/>
          </p:cNvSpPr>
          <p:nvPr>
            <p:ph type="ftr" sz="quarter" idx="11"/>
          </p:nvPr>
        </p:nvSpPr>
        <p:spPr/>
        <p:txBody>
          <a:bodyPr/>
          <a:lstStyle/>
          <a:p>
            <a:pPr>
              <a:defRPr/>
            </a:pPr>
            <a:r>
              <a:rPr lang="en-US"/>
              <a:t>-</a:t>
            </a:r>
          </a:p>
        </p:txBody>
      </p:sp>
      <p:sp>
        <p:nvSpPr>
          <p:cNvPr id="3" name="Slide Number Placeholder 2">
            <a:extLst>
              <a:ext uri="{FF2B5EF4-FFF2-40B4-BE49-F238E27FC236}">
                <a16:creationId xmlns:a16="http://schemas.microsoft.com/office/drawing/2014/main" id="{9744B270-8990-3421-A713-69A0623BAF27}"/>
              </a:ext>
            </a:extLst>
          </p:cNvPr>
          <p:cNvSpPr>
            <a:spLocks noGrp="1"/>
          </p:cNvSpPr>
          <p:nvPr>
            <p:ph type="sldNum" sz="quarter" idx="12"/>
          </p:nvPr>
        </p:nvSpPr>
        <p:spPr/>
        <p:txBody>
          <a:bodyPr/>
          <a:lstStyle/>
          <a:p>
            <a:pPr>
              <a:defRPr/>
            </a:pPr>
            <a:fld id="{C37FF4DA-2B87-4085-9933-4E96F762EFF0}" type="slidenum">
              <a:rPr lang="en-US" smtClean="0"/>
              <a:pPr>
                <a:defRPr/>
              </a:pPr>
              <a:t>16</a:t>
            </a:fld>
            <a:endParaRPr lang="en-US"/>
          </a:p>
        </p:txBody>
      </p:sp>
    </p:spTree>
    <p:extLst>
      <p:ext uri="{BB962C8B-B14F-4D97-AF65-F5344CB8AC3E}">
        <p14:creationId xmlns:p14="http://schemas.microsoft.com/office/powerpoint/2010/main" val="1191592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Security Testing Life Cycle</a:t>
            </a:r>
          </a:p>
        </p:txBody>
      </p:sp>
      <p:pic>
        <p:nvPicPr>
          <p:cNvPr id="2050" name="Picture 2"/>
          <p:cNvPicPr>
            <a:picLocks noChangeAspect="1" noChangeArrowheads="1"/>
          </p:cNvPicPr>
          <p:nvPr/>
        </p:nvPicPr>
        <p:blipFill>
          <a:blip r:embed="rId2" cstate="print"/>
          <a:srcRect l="35333" t="28800" r="4000" b="39467"/>
          <a:stretch>
            <a:fillRect/>
          </a:stretch>
        </p:blipFill>
        <p:spPr bwMode="auto">
          <a:xfrm>
            <a:off x="277809" y="2438400"/>
            <a:ext cx="8609673" cy="2814506"/>
          </a:xfrm>
          <a:prstGeom prst="rect">
            <a:avLst/>
          </a:prstGeom>
          <a:noFill/>
          <a:ln w="9525">
            <a:noFill/>
            <a:miter lim="800000"/>
            <a:headEnd/>
            <a:tailEnd/>
          </a:ln>
        </p:spPr>
      </p:pic>
      <p:sp>
        <p:nvSpPr>
          <p:cNvPr id="6" name="TextBox 5"/>
          <p:cNvSpPr txBox="1"/>
          <p:nvPr/>
        </p:nvSpPr>
        <p:spPr>
          <a:xfrm>
            <a:off x="533400" y="6165365"/>
            <a:ext cx="8610600" cy="276999"/>
          </a:xfrm>
          <a:prstGeom prst="rect">
            <a:avLst/>
          </a:prstGeom>
          <a:noFill/>
        </p:spPr>
        <p:txBody>
          <a:bodyPr wrap="square" rtlCol="0">
            <a:spAutoFit/>
          </a:bodyPr>
          <a:lstStyle/>
          <a:p>
            <a:r>
              <a:rPr lang="en-US" sz="1200" dirty="0">
                <a:solidFill>
                  <a:schemeClr val="tx1"/>
                </a:solidFill>
              </a:rPr>
              <a:t>Bruce Potter and Gary McGraw, “Software Security Testing,” </a:t>
            </a:r>
            <a:r>
              <a:rPr lang="en-US" sz="1200" i="1" dirty="0">
                <a:solidFill>
                  <a:schemeClr val="tx1"/>
                </a:solidFill>
              </a:rPr>
              <a:t>Security &amp; Privacy</a:t>
            </a:r>
            <a:r>
              <a:rPr lang="en-US" sz="1200" dirty="0">
                <a:solidFill>
                  <a:schemeClr val="tx1"/>
                </a:solidFill>
              </a:rPr>
              <a:t>, Sept/Oct 2004, pp. 32-36. </a:t>
            </a:r>
          </a:p>
        </p:txBody>
      </p:sp>
      <p:sp>
        <p:nvSpPr>
          <p:cNvPr id="2" name="Footer Placeholder 1">
            <a:extLst>
              <a:ext uri="{FF2B5EF4-FFF2-40B4-BE49-F238E27FC236}">
                <a16:creationId xmlns:a16="http://schemas.microsoft.com/office/drawing/2014/main" id="{211BFFDF-2391-4EAD-51E0-E8C02E5F5ACA}"/>
              </a:ext>
            </a:extLst>
          </p:cNvPr>
          <p:cNvSpPr>
            <a:spLocks noGrp="1"/>
          </p:cNvSpPr>
          <p:nvPr>
            <p:ph type="ftr" sz="quarter" idx="11"/>
          </p:nvPr>
        </p:nvSpPr>
        <p:spPr/>
        <p:txBody>
          <a:bodyPr/>
          <a:lstStyle/>
          <a:p>
            <a:pPr>
              <a:defRPr/>
            </a:pPr>
            <a:r>
              <a:rPr lang="en-US"/>
              <a:t>-</a:t>
            </a:r>
          </a:p>
        </p:txBody>
      </p:sp>
      <p:sp>
        <p:nvSpPr>
          <p:cNvPr id="3" name="Slide Number Placeholder 2">
            <a:extLst>
              <a:ext uri="{FF2B5EF4-FFF2-40B4-BE49-F238E27FC236}">
                <a16:creationId xmlns:a16="http://schemas.microsoft.com/office/drawing/2014/main" id="{8A80291C-A41B-1915-65AD-F883D3E0392F}"/>
              </a:ext>
            </a:extLst>
          </p:cNvPr>
          <p:cNvSpPr>
            <a:spLocks noGrp="1"/>
          </p:cNvSpPr>
          <p:nvPr>
            <p:ph type="sldNum" sz="quarter" idx="12"/>
          </p:nvPr>
        </p:nvSpPr>
        <p:spPr/>
        <p:txBody>
          <a:bodyPr/>
          <a:lstStyle/>
          <a:p>
            <a:pPr>
              <a:defRPr/>
            </a:pPr>
            <a:fld id="{A165A4DB-9D32-453B-8385-6FB895D222E7}" type="slidenum">
              <a:rPr lang="en-US" smtClean="0"/>
              <a:pPr>
                <a:defRPr/>
              </a:pPr>
              <a:t>17</a:t>
            </a:fld>
            <a:endParaRPr lang="en-US"/>
          </a:p>
        </p:txBody>
      </p:sp>
    </p:spTree>
    <p:extLst>
      <p:ext uri="{BB962C8B-B14F-4D97-AF65-F5344CB8AC3E}">
        <p14:creationId xmlns:p14="http://schemas.microsoft.com/office/powerpoint/2010/main" val="3790357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Security Testing Tasks</a:t>
            </a:r>
          </a:p>
        </p:txBody>
      </p:sp>
      <p:sp>
        <p:nvSpPr>
          <p:cNvPr id="3" name="Content Placeholder 2"/>
          <p:cNvSpPr>
            <a:spLocks noGrp="1"/>
          </p:cNvSpPr>
          <p:nvPr>
            <p:ph idx="1"/>
          </p:nvPr>
        </p:nvSpPr>
        <p:spPr/>
        <p:txBody>
          <a:bodyPr>
            <a:normAutofit/>
          </a:bodyPr>
          <a:lstStyle/>
          <a:p>
            <a:r>
              <a:rPr lang="en-US" dirty="0"/>
              <a:t>creating security abuse/misuse cases</a:t>
            </a:r>
          </a:p>
          <a:p>
            <a:r>
              <a:rPr lang="en-US" dirty="0"/>
              <a:t>listing normative security requirements</a:t>
            </a:r>
          </a:p>
          <a:p>
            <a:r>
              <a:rPr lang="en-US" dirty="0"/>
              <a:t>performing architectural risk analysis</a:t>
            </a:r>
          </a:p>
          <a:p>
            <a:r>
              <a:rPr lang="en-US" dirty="0"/>
              <a:t>building risk-based security test plans</a:t>
            </a:r>
          </a:p>
          <a:p>
            <a:r>
              <a:rPr lang="en-US" dirty="0"/>
              <a:t>wielding static analysis tools</a:t>
            </a:r>
          </a:p>
          <a:p>
            <a:r>
              <a:rPr lang="en-US" dirty="0"/>
              <a:t>performing security tests</a:t>
            </a:r>
          </a:p>
          <a:p>
            <a:r>
              <a:rPr lang="en-US" dirty="0"/>
              <a:t>performing penetration testing in the final environment</a:t>
            </a:r>
          </a:p>
          <a:p>
            <a:r>
              <a:rPr lang="en-US" dirty="0"/>
              <a:t>cleaning up after security breaches.</a:t>
            </a:r>
          </a:p>
        </p:txBody>
      </p:sp>
      <p:sp>
        <p:nvSpPr>
          <p:cNvPr id="4" name="TextBox 3"/>
          <p:cNvSpPr txBox="1"/>
          <p:nvPr/>
        </p:nvSpPr>
        <p:spPr>
          <a:xfrm>
            <a:off x="533400" y="6165364"/>
            <a:ext cx="8610600" cy="276999"/>
          </a:xfrm>
          <a:prstGeom prst="rect">
            <a:avLst/>
          </a:prstGeom>
          <a:noFill/>
        </p:spPr>
        <p:txBody>
          <a:bodyPr wrap="square" rtlCol="0">
            <a:spAutoFit/>
          </a:bodyPr>
          <a:lstStyle/>
          <a:p>
            <a:r>
              <a:rPr lang="en-US" sz="1200" dirty="0">
                <a:solidFill>
                  <a:schemeClr val="tx1"/>
                </a:solidFill>
              </a:rPr>
              <a:t>Bruce Potter and Gary McGraw, “Software Security Testing,” </a:t>
            </a:r>
            <a:r>
              <a:rPr lang="en-US" sz="1200" i="1" dirty="0">
                <a:solidFill>
                  <a:schemeClr val="tx1"/>
                </a:solidFill>
              </a:rPr>
              <a:t>Security &amp; Privacy</a:t>
            </a:r>
            <a:r>
              <a:rPr lang="en-US" sz="1200" dirty="0">
                <a:solidFill>
                  <a:schemeClr val="tx1"/>
                </a:solidFill>
              </a:rPr>
              <a:t>, Sept/Oct 2004, pp. 32-36. </a:t>
            </a:r>
          </a:p>
        </p:txBody>
      </p:sp>
      <p:sp>
        <p:nvSpPr>
          <p:cNvPr id="6" name="Footer Placeholder 5">
            <a:extLst>
              <a:ext uri="{FF2B5EF4-FFF2-40B4-BE49-F238E27FC236}">
                <a16:creationId xmlns:a16="http://schemas.microsoft.com/office/drawing/2014/main" id="{E2038263-6AC6-3C39-4199-56E3D0F8EA35}"/>
              </a:ext>
            </a:extLst>
          </p:cNvPr>
          <p:cNvSpPr>
            <a:spLocks noGrp="1"/>
          </p:cNvSpPr>
          <p:nvPr>
            <p:ph type="ftr" sz="quarter" idx="11"/>
          </p:nvPr>
        </p:nvSpPr>
        <p:spPr/>
        <p:txBody>
          <a:bodyPr/>
          <a:lstStyle/>
          <a:p>
            <a:pPr>
              <a:defRPr/>
            </a:pPr>
            <a:r>
              <a:rPr lang="en-US"/>
              <a:t>-</a:t>
            </a:r>
          </a:p>
        </p:txBody>
      </p:sp>
      <p:sp>
        <p:nvSpPr>
          <p:cNvPr id="7" name="Slide Number Placeholder 6">
            <a:extLst>
              <a:ext uri="{FF2B5EF4-FFF2-40B4-BE49-F238E27FC236}">
                <a16:creationId xmlns:a16="http://schemas.microsoft.com/office/drawing/2014/main" id="{A4E072FF-A875-725C-174C-2E763F19EEB6}"/>
              </a:ext>
            </a:extLst>
          </p:cNvPr>
          <p:cNvSpPr>
            <a:spLocks noGrp="1"/>
          </p:cNvSpPr>
          <p:nvPr>
            <p:ph type="sldNum" sz="quarter" idx="12"/>
          </p:nvPr>
        </p:nvSpPr>
        <p:spPr/>
        <p:txBody>
          <a:bodyPr/>
          <a:lstStyle/>
          <a:p>
            <a:pPr>
              <a:defRPr/>
            </a:pPr>
            <a:fld id="{C37FF4DA-2B87-4085-9933-4E96F762EFF0}" type="slidenum">
              <a:rPr lang="en-US" smtClean="0"/>
              <a:pPr>
                <a:defRPr/>
              </a:pPr>
              <a:t>18</a:t>
            </a:fld>
            <a:endParaRPr lang="en-US"/>
          </a:p>
        </p:txBody>
      </p:sp>
    </p:spTree>
    <p:extLst>
      <p:ext uri="{BB962C8B-B14F-4D97-AF65-F5344CB8AC3E}">
        <p14:creationId xmlns:p14="http://schemas.microsoft.com/office/powerpoint/2010/main" val="3899450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8229600" cy="1143000"/>
          </a:xfrm>
        </p:spPr>
        <p:txBody>
          <a:bodyPr/>
          <a:lstStyle/>
          <a:p>
            <a:r>
              <a:rPr lang="en-US" dirty="0"/>
              <a:t>STRIDE</a:t>
            </a:r>
          </a:p>
        </p:txBody>
      </p:sp>
      <p:sp>
        <p:nvSpPr>
          <p:cNvPr id="3" name="Content Placeholder 2"/>
          <p:cNvSpPr>
            <a:spLocks noGrp="1"/>
          </p:cNvSpPr>
          <p:nvPr>
            <p:ph idx="1"/>
          </p:nvPr>
        </p:nvSpPr>
        <p:spPr>
          <a:xfrm>
            <a:off x="457200" y="1752600"/>
            <a:ext cx="8229600" cy="4389120"/>
          </a:xfrm>
        </p:spPr>
        <p:txBody>
          <a:bodyPr>
            <a:normAutofit/>
          </a:bodyPr>
          <a:lstStyle/>
          <a:p>
            <a:r>
              <a:rPr lang="en-US" dirty="0"/>
              <a:t>Microsoft approach security testing. </a:t>
            </a:r>
          </a:p>
          <a:p>
            <a:r>
              <a:rPr lang="en-US" dirty="0"/>
              <a:t>Involves subjecting the software to a set of known security attacks, defined by the acronym:</a:t>
            </a:r>
          </a:p>
          <a:p>
            <a:r>
              <a:rPr lang="en-US" b="1" dirty="0"/>
              <a:t>S</a:t>
            </a:r>
            <a:r>
              <a:rPr lang="en-US" dirty="0"/>
              <a:t>poofing identity</a:t>
            </a:r>
          </a:p>
          <a:p>
            <a:r>
              <a:rPr lang="en-US" b="1" dirty="0"/>
              <a:t>T</a:t>
            </a:r>
            <a:r>
              <a:rPr lang="en-US" dirty="0"/>
              <a:t>ampering with data. </a:t>
            </a:r>
          </a:p>
          <a:p>
            <a:r>
              <a:rPr lang="en-US" b="1" dirty="0"/>
              <a:t>R</a:t>
            </a:r>
            <a:r>
              <a:rPr lang="en-US" dirty="0"/>
              <a:t>epudiation. </a:t>
            </a:r>
          </a:p>
          <a:p>
            <a:r>
              <a:rPr lang="en-US" b="1" dirty="0"/>
              <a:t>I</a:t>
            </a:r>
            <a:r>
              <a:rPr lang="en-US" dirty="0"/>
              <a:t>nformation disclosure</a:t>
            </a:r>
          </a:p>
          <a:p>
            <a:r>
              <a:rPr lang="en-US" b="1" dirty="0"/>
              <a:t>D</a:t>
            </a:r>
            <a:r>
              <a:rPr lang="en-US" dirty="0"/>
              <a:t>enial of service. </a:t>
            </a:r>
          </a:p>
          <a:p>
            <a:r>
              <a:rPr lang="en-US" b="1" dirty="0"/>
              <a:t>E</a:t>
            </a:r>
            <a:r>
              <a:rPr lang="en-US" dirty="0"/>
              <a:t>levation of privilege</a:t>
            </a:r>
          </a:p>
          <a:p>
            <a:endParaRPr lang="en-US" dirty="0"/>
          </a:p>
        </p:txBody>
      </p:sp>
      <p:sp>
        <p:nvSpPr>
          <p:cNvPr id="6" name="TextBox 5"/>
          <p:cNvSpPr txBox="1"/>
          <p:nvPr/>
        </p:nvSpPr>
        <p:spPr>
          <a:xfrm>
            <a:off x="381000" y="6019800"/>
            <a:ext cx="7772400" cy="276999"/>
          </a:xfrm>
          <a:prstGeom prst="rect">
            <a:avLst/>
          </a:prstGeom>
          <a:noFill/>
        </p:spPr>
        <p:txBody>
          <a:bodyPr wrap="square" rtlCol="0">
            <a:spAutoFit/>
          </a:bodyPr>
          <a:lstStyle/>
          <a:p>
            <a:r>
              <a:rPr lang="en-US" sz="1200" dirty="0">
                <a:solidFill>
                  <a:schemeClr val="tx1"/>
                </a:solidFill>
              </a:rPr>
              <a:t>From: http://msdn.microsoft.com/en-us/library/ee823878%28CS.20%29.aspx</a:t>
            </a:r>
          </a:p>
        </p:txBody>
      </p:sp>
      <p:sp>
        <p:nvSpPr>
          <p:cNvPr id="4" name="Footer Placeholder 3">
            <a:extLst>
              <a:ext uri="{FF2B5EF4-FFF2-40B4-BE49-F238E27FC236}">
                <a16:creationId xmlns:a16="http://schemas.microsoft.com/office/drawing/2014/main" id="{72934242-2CB9-6C40-1F93-13B58CB26E26}"/>
              </a:ext>
            </a:extLst>
          </p:cNvPr>
          <p:cNvSpPr>
            <a:spLocks noGrp="1"/>
          </p:cNvSpPr>
          <p:nvPr>
            <p:ph type="ftr" sz="quarter" idx="11"/>
          </p:nvPr>
        </p:nvSpPr>
        <p:spPr/>
        <p:txBody>
          <a:bodyPr/>
          <a:lstStyle/>
          <a:p>
            <a:pPr>
              <a:defRPr/>
            </a:pPr>
            <a:r>
              <a:rPr lang="en-US"/>
              <a:t>-</a:t>
            </a:r>
          </a:p>
        </p:txBody>
      </p:sp>
      <p:sp>
        <p:nvSpPr>
          <p:cNvPr id="7" name="Slide Number Placeholder 6">
            <a:extLst>
              <a:ext uri="{FF2B5EF4-FFF2-40B4-BE49-F238E27FC236}">
                <a16:creationId xmlns:a16="http://schemas.microsoft.com/office/drawing/2014/main" id="{7D5DEDFC-86BB-7A93-D277-98835F774BD9}"/>
              </a:ext>
            </a:extLst>
          </p:cNvPr>
          <p:cNvSpPr>
            <a:spLocks noGrp="1"/>
          </p:cNvSpPr>
          <p:nvPr>
            <p:ph type="sldNum" sz="quarter" idx="12"/>
          </p:nvPr>
        </p:nvSpPr>
        <p:spPr/>
        <p:txBody>
          <a:bodyPr/>
          <a:lstStyle/>
          <a:p>
            <a:pPr>
              <a:defRPr/>
            </a:pPr>
            <a:fld id="{C37FF4DA-2B87-4085-9933-4E96F762EFF0}" type="slidenum">
              <a:rPr lang="en-US" smtClean="0"/>
              <a:pPr>
                <a:defRPr/>
              </a:pPr>
              <a:t>19</a:t>
            </a:fld>
            <a:endParaRPr lang="en-US"/>
          </a:p>
        </p:txBody>
      </p:sp>
    </p:spTree>
    <p:extLst>
      <p:ext uri="{BB962C8B-B14F-4D97-AF65-F5344CB8AC3E}">
        <p14:creationId xmlns:p14="http://schemas.microsoft.com/office/powerpoint/2010/main" val="4217828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B0D61-2CDD-8C58-B62F-16FDA19FC09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536D663-AD80-668D-4174-04784806202D}"/>
              </a:ext>
            </a:extLst>
          </p:cNvPr>
          <p:cNvSpPr>
            <a:spLocks noGrp="1"/>
          </p:cNvSpPr>
          <p:nvPr>
            <p:ph idx="1"/>
          </p:nvPr>
        </p:nvSpPr>
        <p:spPr/>
        <p:txBody>
          <a:bodyPr/>
          <a:lstStyle/>
          <a:p>
            <a:r>
              <a:rPr lang="en-US" dirty="0"/>
              <a:t>Overview of the “</a:t>
            </a:r>
            <a:r>
              <a:rPr lang="en-US" b="1" u="sng" dirty="0">
                <a:solidFill>
                  <a:schemeClr val="accent1"/>
                </a:solidFill>
              </a:rPr>
              <a:t>Taxonomy of System Testing</a:t>
            </a:r>
            <a:r>
              <a:rPr lang="en-US" dirty="0"/>
              <a:t>”.</a:t>
            </a:r>
          </a:p>
          <a:p>
            <a:pPr marL="0" indent="0">
              <a:buNone/>
            </a:pPr>
            <a:endParaRPr lang="en-US" dirty="0"/>
          </a:p>
          <a:p>
            <a:r>
              <a:rPr lang="en-US" dirty="0"/>
              <a:t>Overview of “</a:t>
            </a:r>
            <a:r>
              <a:rPr lang="en-US" b="1" u="sng" dirty="0">
                <a:solidFill>
                  <a:schemeClr val="accent1"/>
                </a:solidFill>
              </a:rPr>
              <a:t>Exploratory Testing</a:t>
            </a:r>
            <a:r>
              <a:rPr lang="en-US" dirty="0"/>
              <a:t>”.</a:t>
            </a:r>
          </a:p>
        </p:txBody>
      </p:sp>
      <p:sp>
        <p:nvSpPr>
          <p:cNvPr id="5" name="Footer Placeholder 4">
            <a:extLst>
              <a:ext uri="{FF2B5EF4-FFF2-40B4-BE49-F238E27FC236}">
                <a16:creationId xmlns:a16="http://schemas.microsoft.com/office/drawing/2014/main" id="{36096086-5A1E-D161-A9BF-142F6E93198A}"/>
              </a:ext>
            </a:extLst>
          </p:cNvPr>
          <p:cNvSpPr>
            <a:spLocks noGrp="1"/>
          </p:cNvSpPr>
          <p:nvPr>
            <p:ph type="ftr" sz="quarter" idx="11"/>
          </p:nvPr>
        </p:nvSpPr>
        <p:spPr/>
        <p:txBody>
          <a:bodyPr/>
          <a:lstStyle/>
          <a:p>
            <a:r>
              <a:rPr lang="en-US"/>
              <a:t>-</a:t>
            </a:r>
            <a:endParaRPr lang="en-US" dirty="0"/>
          </a:p>
        </p:txBody>
      </p:sp>
      <p:sp>
        <p:nvSpPr>
          <p:cNvPr id="6" name="Slide Number Placeholder 5">
            <a:extLst>
              <a:ext uri="{FF2B5EF4-FFF2-40B4-BE49-F238E27FC236}">
                <a16:creationId xmlns:a16="http://schemas.microsoft.com/office/drawing/2014/main" id="{C01D9FAF-D682-D269-1952-55B86A312912}"/>
              </a:ext>
            </a:extLst>
          </p:cNvPr>
          <p:cNvSpPr>
            <a:spLocks noGrp="1"/>
          </p:cNvSpPr>
          <p:nvPr>
            <p:ph type="sldNum" sz="quarter" idx="12"/>
          </p:nvPr>
        </p:nvSpPr>
        <p:spPr/>
        <p:txBody>
          <a:bodyPr/>
          <a:lstStyle/>
          <a:p>
            <a:fld id="{4FAB73BC-B049-4115-A692-8D63A059BFB8}" type="slidenum">
              <a:rPr lang="en-US" smtClean="0"/>
              <a:pPr/>
              <a:t>2</a:t>
            </a:fld>
            <a:endParaRPr lang="en-US" dirty="0"/>
          </a:p>
        </p:txBody>
      </p:sp>
    </p:spTree>
    <p:extLst>
      <p:ext uri="{BB962C8B-B14F-4D97-AF65-F5344CB8AC3E}">
        <p14:creationId xmlns:p14="http://schemas.microsoft.com/office/powerpoint/2010/main" val="1642243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STRIDE</a:t>
            </a:r>
          </a:p>
        </p:txBody>
      </p:sp>
      <p:sp>
        <p:nvSpPr>
          <p:cNvPr id="3" name="Content Placeholder 2"/>
          <p:cNvSpPr>
            <a:spLocks noGrp="1"/>
          </p:cNvSpPr>
          <p:nvPr>
            <p:ph idx="1"/>
          </p:nvPr>
        </p:nvSpPr>
        <p:spPr/>
        <p:txBody>
          <a:bodyPr>
            <a:normAutofit/>
          </a:bodyPr>
          <a:lstStyle/>
          <a:p>
            <a:r>
              <a:rPr lang="en-US" b="1" dirty="0"/>
              <a:t>Spoofing identity</a:t>
            </a:r>
          </a:p>
          <a:p>
            <a:pPr lvl="1"/>
            <a:r>
              <a:rPr lang="en-US" dirty="0"/>
              <a:t>Example: illegally accessing and then using another user's authentication information, such as username and password</a:t>
            </a:r>
          </a:p>
          <a:p>
            <a:pPr lvl="1"/>
            <a:r>
              <a:rPr lang="en-US" dirty="0"/>
              <a:t>Spoofing email addresses is a common social engineering attack</a:t>
            </a:r>
          </a:p>
        </p:txBody>
      </p:sp>
      <p:sp>
        <p:nvSpPr>
          <p:cNvPr id="6" name="TextBox 5"/>
          <p:cNvSpPr txBox="1"/>
          <p:nvPr/>
        </p:nvSpPr>
        <p:spPr>
          <a:xfrm>
            <a:off x="381000" y="6019800"/>
            <a:ext cx="8077200" cy="276999"/>
          </a:xfrm>
          <a:prstGeom prst="rect">
            <a:avLst/>
          </a:prstGeom>
          <a:noFill/>
        </p:spPr>
        <p:txBody>
          <a:bodyPr wrap="square" rtlCol="0">
            <a:spAutoFit/>
          </a:bodyPr>
          <a:lstStyle/>
          <a:p>
            <a:r>
              <a:rPr lang="en-US" sz="1200" dirty="0">
                <a:solidFill>
                  <a:schemeClr val="tx1"/>
                </a:solidFill>
              </a:rPr>
              <a:t>From: http://msdn.microsoft.com/en-us/library/ee823878%28CS.20%29.aspx</a:t>
            </a:r>
          </a:p>
        </p:txBody>
      </p:sp>
      <p:sp>
        <p:nvSpPr>
          <p:cNvPr id="4" name="Footer Placeholder 3">
            <a:extLst>
              <a:ext uri="{FF2B5EF4-FFF2-40B4-BE49-F238E27FC236}">
                <a16:creationId xmlns:a16="http://schemas.microsoft.com/office/drawing/2014/main" id="{9B12A70B-6747-D03F-0E50-3A69E49FB5A6}"/>
              </a:ext>
            </a:extLst>
          </p:cNvPr>
          <p:cNvSpPr>
            <a:spLocks noGrp="1"/>
          </p:cNvSpPr>
          <p:nvPr>
            <p:ph type="ftr" sz="quarter" idx="11"/>
          </p:nvPr>
        </p:nvSpPr>
        <p:spPr/>
        <p:txBody>
          <a:bodyPr/>
          <a:lstStyle/>
          <a:p>
            <a:pPr>
              <a:defRPr/>
            </a:pPr>
            <a:r>
              <a:rPr lang="en-US"/>
              <a:t>-</a:t>
            </a:r>
          </a:p>
        </p:txBody>
      </p:sp>
      <p:sp>
        <p:nvSpPr>
          <p:cNvPr id="7" name="Slide Number Placeholder 6">
            <a:extLst>
              <a:ext uri="{FF2B5EF4-FFF2-40B4-BE49-F238E27FC236}">
                <a16:creationId xmlns:a16="http://schemas.microsoft.com/office/drawing/2014/main" id="{69D23A15-2FF2-3C5C-1C2F-775762544F7A}"/>
              </a:ext>
            </a:extLst>
          </p:cNvPr>
          <p:cNvSpPr>
            <a:spLocks noGrp="1"/>
          </p:cNvSpPr>
          <p:nvPr>
            <p:ph type="sldNum" sz="quarter" idx="12"/>
          </p:nvPr>
        </p:nvSpPr>
        <p:spPr/>
        <p:txBody>
          <a:bodyPr/>
          <a:lstStyle/>
          <a:p>
            <a:pPr>
              <a:defRPr/>
            </a:pPr>
            <a:fld id="{C37FF4DA-2B87-4085-9933-4E96F762EFF0}" type="slidenum">
              <a:rPr lang="en-US" smtClean="0"/>
              <a:pPr>
                <a:defRPr/>
              </a:pPr>
              <a:t>20</a:t>
            </a:fld>
            <a:endParaRPr lang="en-US"/>
          </a:p>
        </p:txBody>
      </p:sp>
    </p:spTree>
    <p:extLst>
      <p:ext uri="{BB962C8B-B14F-4D97-AF65-F5344CB8AC3E}">
        <p14:creationId xmlns:p14="http://schemas.microsoft.com/office/powerpoint/2010/main" val="528648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STRIDE</a:t>
            </a:r>
          </a:p>
        </p:txBody>
      </p:sp>
      <p:sp>
        <p:nvSpPr>
          <p:cNvPr id="3" name="Content Placeholder 2"/>
          <p:cNvSpPr>
            <a:spLocks noGrp="1"/>
          </p:cNvSpPr>
          <p:nvPr>
            <p:ph idx="1"/>
          </p:nvPr>
        </p:nvSpPr>
        <p:spPr/>
        <p:txBody>
          <a:bodyPr>
            <a:normAutofit/>
          </a:bodyPr>
          <a:lstStyle/>
          <a:p>
            <a:r>
              <a:rPr lang="en-US" b="1" dirty="0"/>
              <a:t>Tampering with data</a:t>
            </a:r>
            <a:r>
              <a:rPr lang="en-US" dirty="0"/>
              <a:t> </a:t>
            </a:r>
          </a:p>
          <a:p>
            <a:pPr lvl="1"/>
            <a:r>
              <a:rPr lang="en-US" dirty="0"/>
              <a:t>Involves the malicious modification of data</a:t>
            </a:r>
          </a:p>
          <a:p>
            <a:pPr lvl="1"/>
            <a:r>
              <a:rPr lang="en-US" dirty="0"/>
              <a:t> Examples </a:t>
            </a:r>
          </a:p>
          <a:p>
            <a:pPr lvl="2"/>
            <a:r>
              <a:rPr lang="en-US" dirty="0"/>
              <a:t>unauthorized changes made to persistent data, such as that held in a database</a:t>
            </a:r>
          </a:p>
          <a:p>
            <a:pPr lvl="2"/>
            <a:r>
              <a:rPr lang="en-US" dirty="0"/>
              <a:t>alteration of data as it flows between two computers over an open network, such as the Internet.</a:t>
            </a:r>
          </a:p>
        </p:txBody>
      </p:sp>
      <p:sp>
        <p:nvSpPr>
          <p:cNvPr id="6" name="TextBox 5"/>
          <p:cNvSpPr txBox="1"/>
          <p:nvPr/>
        </p:nvSpPr>
        <p:spPr>
          <a:xfrm>
            <a:off x="381000" y="6019800"/>
            <a:ext cx="8229600" cy="276999"/>
          </a:xfrm>
          <a:prstGeom prst="rect">
            <a:avLst/>
          </a:prstGeom>
          <a:noFill/>
        </p:spPr>
        <p:txBody>
          <a:bodyPr wrap="square" rtlCol="0">
            <a:spAutoFit/>
          </a:bodyPr>
          <a:lstStyle/>
          <a:p>
            <a:r>
              <a:rPr lang="en-US" sz="1200" dirty="0">
                <a:solidFill>
                  <a:schemeClr val="tx1"/>
                </a:solidFill>
              </a:rPr>
              <a:t>From: http://msdn.microsoft.com/en-us/library/ee823878%28CS.20%29.aspx</a:t>
            </a:r>
          </a:p>
        </p:txBody>
      </p:sp>
      <p:sp>
        <p:nvSpPr>
          <p:cNvPr id="4" name="Footer Placeholder 3">
            <a:extLst>
              <a:ext uri="{FF2B5EF4-FFF2-40B4-BE49-F238E27FC236}">
                <a16:creationId xmlns:a16="http://schemas.microsoft.com/office/drawing/2014/main" id="{1683CEEA-D69F-7BE8-6160-AAF3595CF2BB}"/>
              </a:ext>
            </a:extLst>
          </p:cNvPr>
          <p:cNvSpPr>
            <a:spLocks noGrp="1"/>
          </p:cNvSpPr>
          <p:nvPr>
            <p:ph type="ftr" sz="quarter" idx="11"/>
          </p:nvPr>
        </p:nvSpPr>
        <p:spPr/>
        <p:txBody>
          <a:bodyPr/>
          <a:lstStyle/>
          <a:p>
            <a:pPr>
              <a:defRPr/>
            </a:pPr>
            <a:r>
              <a:rPr lang="en-US"/>
              <a:t>-</a:t>
            </a:r>
          </a:p>
        </p:txBody>
      </p:sp>
      <p:sp>
        <p:nvSpPr>
          <p:cNvPr id="7" name="Slide Number Placeholder 6">
            <a:extLst>
              <a:ext uri="{FF2B5EF4-FFF2-40B4-BE49-F238E27FC236}">
                <a16:creationId xmlns:a16="http://schemas.microsoft.com/office/drawing/2014/main" id="{2105D37F-1CC7-1C2B-A078-C2CEF8E5A6EE}"/>
              </a:ext>
            </a:extLst>
          </p:cNvPr>
          <p:cNvSpPr>
            <a:spLocks noGrp="1"/>
          </p:cNvSpPr>
          <p:nvPr>
            <p:ph type="sldNum" sz="quarter" idx="12"/>
          </p:nvPr>
        </p:nvSpPr>
        <p:spPr/>
        <p:txBody>
          <a:bodyPr/>
          <a:lstStyle/>
          <a:p>
            <a:pPr>
              <a:defRPr/>
            </a:pPr>
            <a:fld id="{C37FF4DA-2B87-4085-9933-4E96F762EFF0}" type="slidenum">
              <a:rPr lang="en-US" smtClean="0"/>
              <a:pPr>
                <a:defRPr/>
              </a:pPr>
              <a:t>21</a:t>
            </a:fld>
            <a:endParaRPr lang="en-US"/>
          </a:p>
        </p:txBody>
      </p:sp>
    </p:spTree>
    <p:extLst>
      <p:ext uri="{BB962C8B-B14F-4D97-AF65-F5344CB8AC3E}">
        <p14:creationId xmlns:p14="http://schemas.microsoft.com/office/powerpoint/2010/main" val="730933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STRIDE</a:t>
            </a:r>
          </a:p>
        </p:txBody>
      </p:sp>
      <p:sp>
        <p:nvSpPr>
          <p:cNvPr id="3" name="Content Placeholder 2"/>
          <p:cNvSpPr>
            <a:spLocks noGrp="1"/>
          </p:cNvSpPr>
          <p:nvPr>
            <p:ph idx="1"/>
          </p:nvPr>
        </p:nvSpPr>
        <p:spPr/>
        <p:txBody>
          <a:bodyPr>
            <a:normAutofit fontScale="92500"/>
          </a:bodyPr>
          <a:lstStyle/>
          <a:p>
            <a:r>
              <a:rPr lang="en-US" b="1" dirty="0"/>
              <a:t>Repudiation</a:t>
            </a:r>
            <a:r>
              <a:rPr lang="en-US" dirty="0"/>
              <a:t>. </a:t>
            </a:r>
          </a:p>
          <a:p>
            <a:pPr lvl="1"/>
            <a:r>
              <a:rPr lang="en-US" dirty="0"/>
              <a:t>threats associated with users who deny performing an action without other parties having any way to prove otherwise—</a:t>
            </a:r>
          </a:p>
          <a:p>
            <a:pPr lvl="1"/>
            <a:r>
              <a:rPr lang="en-US" dirty="0"/>
              <a:t>Example, a user performs an illegal operation in a system that lacks the ability to trace the prohibited operations. </a:t>
            </a:r>
          </a:p>
          <a:p>
            <a:r>
              <a:rPr lang="en-US" b="1" dirty="0"/>
              <a:t>Nonrepudiation</a:t>
            </a:r>
            <a:r>
              <a:rPr lang="en-US" dirty="0"/>
              <a:t> </a:t>
            </a:r>
          </a:p>
          <a:p>
            <a:pPr lvl="1"/>
            <a:r>
              <a:rPr lang="en-US" dirty="0"/>
              <a:t>refers to the ability of a system to counter repudiation threats. </a:t>
            </a:r>
          </a:p>
          <a:p>
            <a:pPr lvl="1"/>
            <a:r>
              <a:rPr lang="en-US" dirty="0"/>
              <a:t>Example, a user who purchases an item might have to sign for the item upon receipt. The vendor can then use the signed receipt as evidence that the user did receive the package. </a:t>
            </a:r>
          </a:p>
          <a:p>
            <a:endParaRPr lang="en-US" dirty="0"/>
          </a:p>
        </p:txBody>
      </p:sp>
      <p:sp>
        <p:nvSpPr>
          <p:cNvPr id="6" name="TextBox 5"/>
          <p:cNvSpPr txBox="1"/>
          <p:nvPr/>
        </p:nvSpPr>
        <p:spPr>
          <a:xfrm>
            <a:off x="339437" y="6019800"/>
            <a:ext cx="8458200" cy="276999"/>
          </a:xfrm>
          <a:prstGeom prst="rect">
            <a:avLst/>
          </a:prstGeom>
          <a:noFill/>
        </p:spPr>
        <p:txBody>
          <a:bodyPr wrap="square" rtlCol="0">
            <a:spAutoFit/>
          </a:bodyPr>
          <a:lstStyle/>
          <a:p>
            <a:r>
              <a:rPr lang="en-US" sz="1200" dirty="0">
                <a:solidFill>
                  <a:schemeClr val="tx1"/>
                </a:solidFill>
              </a:rPr>
              <a:t>From: http://msdn.microsoft.com/en-us/library/ee823878%28CS.20%29.aspx</a:t>
            </a:r>
          </a:p>
        </p:txBody>
      </p:sp>
      <p:sp>
        <p:nvSpPr>
          <p:cNvPr id="7" name="TextBox 6"/>
          <p:cNvSpPr txBox="1"/>
          <p:nvPr/>
        </p:nvSpPr>
        <p:spPr>
          <a:xfrm>
            <a:off x="7150608" y="1636776"/>
            <a:ext cx="1481328" cy="707886"/>
          </a:xfrm>
          <a:prstGeom prst="rect">
            <a:avLst/>
          </a:prstGeom>
          <a:noFill/>
        </p:spPr>
        <p:txBody>
          <a:bodyPr wrap="square" rtlCol="0">
            <a:spAutoFit/>
          </a:bodyPr>
          <a:lstStyle/>
          <a:p>
            <a:r>
              <a:rPr lang="en-US" dirty="0">
                <a:solidFill>
                  <a:srgbClr val="FF0000"/>
                </a:solidFill>
              </a:rPr>
              <a:t>Plausible deniability</a:t>
            </a:r>
          </a:p>
        </p:txBody>
      </p:sp>
      <p:sp>
        <p:nvSpPr>
          <p:cNvPr id="4" name="Footer Placeholder 3">
            <a:extLst>
              <a:ext uri="{FF2B5EF4-FFF2-40B4-BE49-F238E27FC236}">
                <a16:creationId xmlns:a16="http://schemas.microsoft.com/office/drawing/2014/main" id="{914F047F-5B6C-6401-6BB6-1293A8D757E4}"/>
              </a:ext>
            </a:extLst>
          </p:cNvPr>
          <p:cNvSpPr>
            <a:spLocks noGrp="1"/>
          </p:cNvSpPr>
          <p:nvPr>
            <p:ph type="ftr" sz="quarter" idx="11"/>
          </p:nvPr>
        </p:nvSpPr>
        <p:spPr/>
        <p:txBody>
          <a:bodyPr/>
          <a:lstStyle/>
          <a:p>
            <a:pPr>
              <a:defRPr/>
            </a:pPr>
            <a:r>
              <a:rPr lang="en-US"/>
              <a:t>-</a:t>
            </a:r>
          </a:p>
        </p:txBody>
      </p:sp>
      <p:sp>
        <p:nvSpPr>
          <p:cNvPr id="8" name="Slide Number Placeholder 7">
            <a:extLst>
              <a:ext uri="{FF2B5EF4-FFF2-40B4-BE49-F238E27FC236}">
                <a16:creationId xmlns:a16="http://schemas.microsoft.com/office/drawing/2014/main" id="{01CD2A69-00ED-DAB9-BC03-BE2695E2DDF1}"/>
              </a:ext>
            </a:extLst>
          </p:cNvPr>
          <p:cNvSpPr>
            <a:spLocks noGrp="1"/>
          </p:cNvSpPr>
          <p:nvPr>
            <p:ph type="sldNum" sz="quarter" idx="12"/>
          </p:nvPr>
        </p:nvSpPr>
        <p:spPr/>
        <p:txBody>
          <a:bodyPr/>
          <a:lstStyle/>
          <a:p>
            <a:pPr>
              <a:defRPr/>
            </a:pPr>
            <a:fld id="{C37FF4DA-2B87-4085-9933-4E96F762EFF0}" type="slidenum">
              <a:rPr lang="en-US" smtClean="0"/>
              <a:pPr>
                <a:defRPr/>
              </a:pPr>
              <a:t>22</a:t>
            </a:fld>
            <a:endParaRPr lang="en-US"/>
          </a:p>
        </p:txBody>
      </p:sp>
    </p:spTree>
    <p:extLst>
      <p:ext uri="{BB962C8B-B14F-4D97-AF65-F5344CB8AC3E}">
        <p14:creationId xmlns:p14="http://schemas.microsoft.com/office/powerpoint/2010/main" val="3287299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STRIDE</a:t>
            </a:r>
          </a:p>
        </p:txBody>
      </p:sp>
      <p:sp>
        <p:nvSpPr>
          <p:cNvPr id="3" name="Content Placeholder 2"/>
          <p:cNvSpPr>
            <a:spLocks noGrp="1"/>
          </p:cNvSpPr>
          <p:nvPr>
            <p:ph idx="1"/>
          </p:nvPr>
        </p:nvSpPr>
        <p:spPr/>
        <p:txBody>
          <a:bodyPr>
            <a:normAutofit/>
          </a:bodyPr>
          <a:lstStyle/>
          <a:p>
            <a:r>
              <a:rPr lang="en-US" b="1" dirty="0"/>
              <a:t>Information disclosure</a:t>
            </a:r>
            <a:r>
              <a:rPr lang="en-US" dirty="0"/>
              <a:t>. </a:t>
            </a:r>
          </a:p>
          <a:p>
            <a:pPr lvl="1"/>
            <a:r>
              <a:rPr lang="en-US" dirty="0"/>
              <a:t>threats involve the exposure of information to individuals who are not supposed to have access</a:t>
            </a:r>
          </a:p>
          <a:p>
            <a:pPr lvl="1"/>
            <a:r>
              <a:rPr lang="en-US" dirty="0"/>
              <a:t>Example: the ability of users to read a file that they were not granted access to, or the ability of an intruder to read data in transit between two computers.</a:t>
            </a:r>
          </a:p>
          <a:p>
            <a:endParaRPr lang="en-US" dirty="0"/>
          </a:p>
        </p:txBody>
      </p:sp>
      <p:sp>
        <p:nvSpPr>
          <p:cNvPr id="6" name="TextBox 5"/>
          <p:cNvSpPr txBox="1"/>
          <p:nvPr/>
        </p:nvSpPr>
        <p:spPr>
          <a:xfrm>
            <a:off x="381000" y="6019800"/>
            <a:ext cx="8077200" cy="276999"/>
          </a:xfrm>
          <a:prstGeom prst="rect">
            <a:avLst/>
          </a:prstGeom>
          <a:noFill/>
        </p:spPr>
        <p:txBody>
          <a:bodyPr wrap="square" rtlCol="0">
            <a:spAutoFit/>
          </a:bodyPr>
          <a:lstStyle/>
          <a:p>
            <a:r>
              <a:rPr lang="en-US" sz="1200" dirty="0">
                <a:solidFill>
                  <a:schemeClr val="tx1"/>
                </a:solidFill>
              </a:rPr>
              <a:t>From: http://msdn.microsoft.com/en-us/library/ee823878%28CS.20%29.aspx</a:t>
            </a:r>
          </a:p>
        </p:txBody>
      </p:sp>
      <p:sp>
        <p:nvSpPr>
          <p:cNvPr id="4" name="Footer Placeholder 3">
            <a:extLst>
              <a:ext uri="{FF2B5EF4-FFF2-40B4-BE49-F238E27FC236}">
                <a16:creationId xmlns:a16="http://schemas.microsoft.com/office/drawing/2014/main" id="{826B664D-1CDC-669E-493B-F095E2E6852D}"/>
              </a:ext>
            </a:extLst>
          </p:cNvPr>
          <p:cNvSpPr>
            <a:spLocks noGrp="1"/>
          </p:cNvSpPr>
          <p:nvPr>
            <p:ph type="ftr" sz="quarter" idx="11"/>
          </p:nvPr>
        </p:nvSpPr>
        <p:spPr/>
        <p:txBody>
          <a:bodyPr/>
          <a:lstStyle/>
          <a:p>
            <a:pPr>
              <a:defRPr/>
            </a:pPr>
            <a:r>
              <a:rPr lang="en-US"/>
              <a:t>-</a:t>
            </a:r>
          </a:p>
        </p:txBody>
      </p:sp>
      <p:sp>
        <p:nvSpPr>
          <p:cNvPr id="7" name="Slide Number Placeholder 6">
            <a:extLst>
              <a:ext uri="{FF2B5EF4-FFF2-40B4-BE49-F238E27FC236}">
                <a16:creationId xmlns:a16="http://schemas.microsoft.com/office/drawing/2014/main" id="{B1AFAE00-9654-79FE-25A1-162C484A6B6E}"/>
              </a:ext>
            </a:extLst>
          </p:cNvPr>
          <p:cNvSpPr>
            <a:spLocks noGrp="1"/>
          </p:cNvSpPr>
          <p:nvPr>
            <p:ph type="sldNum" sz="quarter" idx="12"/>
          </p:nvPr>
        </p:nvSpPr>
        <p:spPr/>
        <p:txBody>
          <a:bodyPr/>
          <a:lstStyle/>
          <a:p>
            <a:pPr>
              <a:defRPr/>
            </a:pPr>
            <a:fld id="{C37FF4DA-2B87-4085-9933-4E96F762EFF0}" type="slidenum">
              <a:rPr lang="en-US" smtClean="0"/>
              <a:pPr>
                <a:defRPr/>
              </a:pPr>
              <a:t>23</a:t>
            </a:fld>
            <a:endParaRPr lang="en-US"/>
          </a:p>
        </p:txBody>
      </p:sp>
    </p:spTree>
    <p:extLst>
      <p:ext uri="{BB962C8B-B14F-4D97-AF65-F5344CB8AC3E}">
        <p14:creationId xmlns:p14="http://schemas.microsoft.com/office/powerpoint/2010/main" val="2368233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STRIDE</a:t>
            </a:r>
          </a:p>
        </p:txBody>
      </p:sp>
      <p:sp>
        <p:nvSpPr>
          <p:cNvPr id="3" name="Content Placeholder 2"/>
          <p:cNvSpPr>
            <a:spLocks noGrp="1"/>
          </p:cNvSpPr>
          <p:nvPr>
            <p:ph idx="1"/>
          </p:nvPr>
        </p:nvSpPr>
        <p:spPr/>
        <p:txBody>
          <a:bodyPr>
            <a:normAutofit/>
          </a:bodyPr>
          <a:lstStyle/>
          <a:p>
            <a:r>
              <a:rPr lang="en-US" b="1" dirty="0"/>
              <a:t>Elevation of privilege</a:t>
            </a:r>
            <a:r>
              <a:rPr lang="en-US" dirty="0"/>
              <a:t>. </a:t>
            </a:r>
          </a:p>
          <a:p>
            <a:pPr lvl="1"/>
            <a:r>
              <a:rPr lang="en-US" dirty="0"/>
              <a:t>an unprivileged user gains privileged access and thereby has sufficient access to compromise or destroy the entire system. </a:t>
            </a:r>
          </a:p>
          <a:p>
            <a:pPr lvl="1"/>
            <a:r>
              <a:rPr lang="en-US" dirty="0"/>
              <a:t>Include those situations in which an attacker has effectively penetrated all system defenses and become part of the trusted system itself, a dangerous situation indeed.</a:t>
            </a:r>
          </a:p>
          <a:p>
            <a:endParaRPr lang="en-US" dirty="0"/>
          </a:p>
        </p:txBody>
      </p:sp>
      <p:sp>
        <p:nvSpPr>
          <p:cNvPr id="6" name="TextBox 5"/>
          <p:cNvSpPr txBox="1"/>
          <p:nvPr/>
        </p:nvSpPr>
        <p:spPr>
          <a:xfrm>
            <a:off x="381000" y="6019800"/>
            <a:ext cx="8763000" cy="276999"/>
          </a:xfrm>
          <a:prstGeom prst="rect">
            <a:avLst/>
          </a:prstGeom>
          <a:noFill/>
        </p:spPr>
        <p:txBody>
          <a:bodyPr wrap="square" rtlCol="0">
            <a:spAutoFit/>
          </a:bodyPr>
          <a:lstStyle/>
          <a:p>
            <a:r>
              <a:rPr lang="en-US" sz="1200" dirty="0">
                <a:solidFill>
                  <a:schemeClr val="tx1"/>
                </a:solidFill>
              </a:rPr>
              <a:t>From: http://msdn.microsoft.com/en-us/library/ee823878%28CS.20%29.aspx</a:t>
            </a:r>
          </a:p>
        </p:txBody>
      </p:sp>
      <p:sp>
        <p:nvSpPr>
          <p:cNvPr id="4" name="Footer Placeholder 3">
            <a:extLst>
              <a:ext uri="{FF2B5EF4-FFF2-40B4-BE49-F238E27FC236}">
                <a16:creationId xmlns:a16="http://schemas.microsoft.com/office/drawing/2014/main" id="{69F03F3E-6049-4584-E7FA-0B1F5C729E27}"/>
              </a:ext>
            </a:extLst>
          </p:cNvPr>
          <p:cNvSpPr>
            <a:spLocks noGrp="1"/>
          </p:cNvSpPr>
          <p:nvPr>
            <p:ph type="ftr" sz="quarter" idx="11"/>
          </p:nvPr>
        </p:nvSpPr>
        <p:spPr/>
        <p:txBody>
          <a:bodyPr/>
          <a:lstStyle/>
          <a:p>
            <a:pPr>
              <a:defRPr/>
            </a:pPr>
            <a:r>
              <a:rPr lang="en-US"/>
              <a:t>-</a:t>
            </a:r>
          </a:p>
        </p:txBody>
      </p:sp>
      <p:sp>
        <p:nvSpPr>
          <p:cNvPr id="7" name="Slide Number Placeholder 6">
            <a:extLst>
              <a:ext uri="{FF2B5EF4-FFF2-40B4-BE49-F238E27FC236}">
                <a16:creationId xmlns:a16="http://schemas.microsoft.com/office/drawing/2014/main" id="{89A4F64E-ED75-1EF6-D91F-943EA804C23A}"/>
              </a:ext>
            </a:extLst>
          </p:cNvPr>
          <p:cNvSpPr>
            <a:spLocks noGrp="1"/>
          </p:cNvSpPr>
          <p:nvPr>
            <p:ph type="sldNum" sz="quarter" idx="12"/>
          </p:nvPr>
        </p:nvSpPr>
        <p:spPr/>
        <p:txBody>
          <a:bodyPr/>
          <a:lstStyle/>
          <a:p>
            <a:pPr>
              <a:defRPr/>
            </a:pPr>
            <a:fld id="{C37FF4DA-2B87-4085-9933-4E96F762EFF0}" type="slidenum">
              <a:rPr lang="en-US" smtClean="0"/>
              <a:pPr>
                <a:defRPr/>
              </a:pPr>
              <a:t>24</a:t>
            </a:fld>
            <a:endParaRPr lang="en-US"/>
          </a:p>
        </p:txBody>
      </p:sp>
    </p:spTree>
    <p:extLst>
      <p:ext uri="{BB962C8B-B14F-4D97-AF65-F5344CB8AC3E}">
        <p14:creationId xmlns:p14="http://schemas.microsoft.com/office/powerpoint/2010/main" val="2811720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69900" y="442913"/>
            <a:ext cx="8229600" cy="1143000"/>
          </a:xfrm>
        </p:spPr>
        <p:txBody>
          <a:bodyPr/>
          <a:lstStyle/>
          <a:p>
            <a:r>
              <a:rPr lang="en-US">
                <a:latin typeface="Times New Roman" pitchFamily="18" charset="0"/>
              </a:rPr>
              <a:t>Functionality Tests</a:t>
            </a:r>
          </a:p>
        </p:txBody>
      </p:sp>
      <p:sp>
        <p:nvSpPr>
          <p:cNvPr id="18435" name="Rectangle 3"/>
          <p:cNvSpPr>
            <a:spLocks noGrp="1" noChangeArrowheads="1"/>
          </p:cNvSpPr>
          <p:nvPr>
            <p:ph idx="1"/>
          </p:nvPr>
        </p:nvSpPr>
        <p:spPr/>
        <p:txBody>
          <a:bodyPr/>
          <a:lstStyle/>
          <a:p>
            <a:r>
              <a:rPr lang="en-US">
                <a:latin typeface="Times New Roman" pitchFamily="18" charset="0"/>
              </a:rPr>
              <a:t>Feature Tests</a:t>
            </a:r>
          </a:p>
          <a:p>
            <a:pPr lvl="1"/>
            <a:r>
              <a:rPr lang="en-US">
                <a:latin typeface="Times New Roman" pitchFamily="18" charset="0"/>
              </a:rPr>
              <a:t>These tests are designed to verify any additional functionalities which are defined in requirement specification but not covered in the functional category discussed</a:t>
            </a:r>
          </a:p>
          <a:p>
            <a:pPr lvl="1">
              <a:buFontTx/>
              <a:buNone/>
            </a:pPr>
            <a:endParaRPr lang="en-US">
              <a:latin typeface="Times New Roman" pitchFamily="18" charset="0"/>
            </a:endParaRPr>
          </a:p>
          <a:p>
            <a:pPr lvl="1"/>
            <a:r>
              <a:rPr lang="en-US">
                <a:latin typeface="Times New Roman" pitchFamily="18" charset="0"/>
              </a:rPr>
              <a:t>Examples</a:t>
            </a:r>
          </a:p>
          <a:p>
            <a:pPr lvl="2"/>
            <a:r>
              <a:rPr lang="en-US">
                <a:latin typeface="Times New Roman" pitchFamily="18" charset="0"/>
              </a:rPr>
              <a:t>Data conversion testing</a:t>
            </a:r>
          </a:p>
          <a:p>
            <a:pPr lvl="2"/>
            <a:r>
              <a:rPr lang="en-US">
                <a:latin typeface="Times New Roman" pitchFamily="18" charset="0"/>
              </a:rPr>
              <a:t>Cross-functionality testing</a:t>
            </a:r>
          </a:p>
          <a:p>
            <a:pPr lvl="2">
              <a:buFontTx/>
              <a:buNone/>
            </a:pPr>
            <a:endParaRPr lang="en-US">
              <a:latin typeface="Times New Roman" pitchFamily="18" charset="0"/>
            </a:endParaRPr>
          </a:p>
        </p:txBody>
      </p:sp>
      <p:sp>
        <p:nvSpPr>
          <p:cNvPr id="2" name="Footer Placeholder 1">
            <a:extLst>
              <a:ext uri="{FF2B5EF4-FFF2-40B4-BE49-F238E27FC236}">
                <a16:creationId xmlns:a16="http://schemas.microsoft.com/office/drawing/2014/main" id="{7C0EDFB6-4E82-C0F7-E0C2-8F836B343D57}"/>
              </a:ext>
            </a:extLst>
          </p:cNvPr>
          <p:cNvSpPr>
            <a:spLocks noGrp="1"/>
          </p:cNvSpPr>
          <p:nvPr>
            <p:ph type="ftr" sz="quarter" idx="11"/>
          </p:nvPr>
        </p:nvSpPr>
        <p:spPr/>
        <p:txBody>
          <a:bodyPr/>
          <a:lstStyle/>
          <a:p>
            <a:pPr>
              <a:defRPr/>
            </a:pPr>
            <a:r>
              <a:rPr lang="en-US"/>
              <a:t>-</a:t>
            </a:r>
          </a:p>
        </p:txBody>
      </p:sp>
      <p:sp>
        <p:nvSpPr>
          <p:cNvPr id="3" name="Slide Number Placeholder 2">
            <a:extLst>
              <a:ext uri="{FF2B5EF4-FFF2-40B4-BE49-F238E27FC236}">
                <a16:creationId xmlns:a16="http://schemas.microsoft.com/office/drawing/2014/main" id="{A461E872-A64E-43BA-CF95-2A30CF22D308}"/>
              </a:ext>
            </a:extLst>
          </p:cNvPr>
          <p:cNvSpPr>
            <a:spLocks noGrp="1"/>
          </p:cNvSpPr>
          <p:nvPr>
            <p:ph type="sldNum" sz="quarter" idx="12"/>
          </p:nvPr>
        </p:nvSpPr>
        <p:spPr/>
        <p:txBody>
          <a:bodyPr/>
          <a:lstStyle/>
          <a:p>
            <a:pPr>
              <a:defRPr/>
            </a:pPr>
            <a:fld id="{C37FF4DA-2B87-4085-9933-4E96F762EFF0}" type="slidenum">
              <a:rPr lang="en-US" smtClean="0"/>
              <a:pPr>
                <a:defRPr/>
              </a:pPr>
              <a:t>25</a:t>
            </a:fld>
            <a:endParaRPr lang="en-US"/>
          </a:p>
        </p:txBody>
      </p:sp>
    </p:spTree>
    <p:extLst>
      <p:ext uri="{BB962C8B-B14F-4D97-AF65-F5344CB8AC3E}">
        <p14:creationId xmlns:p14="http://schemas.microsoft.com/office/powerpoint/2010/main" val="142490883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509588" y="350838"/>
            <a:ext cx="8229600" cy="1143000"/>
          </a:xfrm>
        </p:spPr>
        <p:txBody>
          <a:bodyPr/>
          <a:lstStyle/>
          <a:p>
            <a:r>
              <a:rPr lang="en-US">
                <a:latin typeface="Times New Roman" pitchFamily="18" charset="0"/>
              </a:rPr>
              <a:t>Taxonomy of System Tests</a:t>
            </a:r>
          </a:p>
        </p:txBody>
      </p:sp>
      <p:pic>
        <p:nvPicPr>
          <p:cNvPr id="7171" name="Picture 5" descr="systemtest"/>
          <p:cNvPicPr>
            <a:picLocks noGrp="1" noChangeAspect="1" noChangeArrowheads="1"/>
          </p:cNvPicPr>
          <p:nvPr>
            <p:ph idx="1"/>
          </p:nvPr>
        </p:nvPicPr>
        <p:blipFill>
          <a:blip r:embed="rId3" cstate="print"/>
          <a:srcRect/>
          <a:stretch>
            <a:fillRect/>
          </a:stretch>
        </p:blipFill>
        <p:spPr>
          <a:xfrm>
            <a:off x="1986822" y="1632858"/>
            <a:ext cx="4225570" cy="4415246"/>
          </a:xfrm>
        </p:spPr>
      </p:pic>
      <p:sp>
        <p:nvSpPr>
          <p:cNvPr id="7173" name="Text Box 6"/>
          <p:cNvSpPr txBox="1">
            <a:spLocks noChangeArrowheads="1"/>
          </p:cNvSpPr>
          <p:nvPr/>
        </p:nvSpPr>
        <p:spPr bwMode="auto">
          <a:xfrm>
            <a:off x="2428875" y="5997575"/>
            <a:ext cx="4878388" cy="369332"/>
          </a:xfrm>
          <a:prstGeom prst="rect">
            <a:avLst/>
          </a:prstGeom>
          <a:noFill/>
          <a:ln w="12700">
            <a:noFill/>
            <a:miter lim="800000"/>
            <a:headEnd type="none" w="sm" len="sm"/>
            <a:tailEnd type="none" w="sm" len="sm"/>
          </a:ln>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Types of system tests</a:t>
            </a: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 name="Footer Placeholder 1">
            <a:extLst>
              <a:ext uri="{FF2B5EF4-FFF2-40B4-BE49-F238E27FC236}">
                <a16:creationId xmlns:a16="http://schemas.microsoft.com/office/drawing/2014/main" id="{6D3E3125-D733-B583-81D1-5D606A710893}"/>
              </a:ext>
            </a:extLst>
          </p:cNvPr>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t>-</a:t>
            </a:r>
          </a:p>
        </p:txBody>
      </p:sp>
      <p:sp>
        <p:nvSpPr>
          <p:cNvPr id="3" name="Slide Number Placeholder 2">
            <a:extLst>
              <a:ext uri="{FF2B5EF4-FFF2-40B4-BE49-F238E27FC236}">
                <a16:creationId xmlns:a16="http://schemas.microsoft.com/office/drawing/2014/main" id="{1C9A4186-90E9-62DA-954A-B978438DDF6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37FF4DA-2B87-4085-9933-4E96F762EFF0}" type="slidenum">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4" name="Arrow: Left 3">
            <a:extLst>
              <a:ext uri="{FF2B5EF4-FFF2-40B4-BE49-F238E27FC236}">
                <a16:creationId xmlns:a16="http://schemas.microsoft.com/office/drawing/2014/main" id="{C333EF6E-6DC0-B2A8-EE57-F3AC59C2E0C7}"/>
              </a:ext>
            </a:extLst>
          </p:cNvPr>
          <p:cNvSpPr/>
          <p:nvPr/>
        </p:nvSpPr>
        <p:spPr>
          <a:xfrm>
            <a:off x="6328855" y="2286000"/>
            <a:ext cx="97840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extLst>
      <p:ext uri="{BB962C8B-B14F-4D97-AF65-F5344CB8AC3E}">
        <p14:creationId xmlns:p14="http://schemas.microsoft.com/office/powerpoint/2010/main" val="203369777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Grp="1" noChangeArrowheads="1"/>
          </p:cNvSpPr>
          <p:nvPr>
            <p:ph type="title"/>
          </p:nvPr>
        </p:nvSpPr>
        <p:spPr>
          <a:xfrm>
            <a:off x="482600" y="285750"/>
            <a:ext cx="8229600" cy="1143000"/>
          </a:xfrm>
        </p:spPr>
        <p:txBody>
          <a:bodyPr/>
          <a:lstStyle/>
          <a:p>
            <a:r>
              <a:rPr lang="en-US">
                <a:latin typeface="Times New Roman" pitchFamily="18" charset="0"/>
              </a:rPr>
              <a:t>Robustness Tests</a:t>
            </a:r>
          </a:p>
        </p:txBody>
      </p:sp>
      <p:pic>
        <p:nvPicPr>
          <p:cNvPr id="19459" name="Picture 7" descr="robustnesstest"/>
          <p:cNvPicPr>
            <a:picLocks noGrp="1" noChangeAspect="1" noChangeArrowheads="1"/>
          </p:cNvPicPr>
          <p:nvPr>
            <p:ph idx="1"/>
          </p:nvPr>
        </p:nvPicPr>
        <p:blipFill>
          <a:blip r:embed="rId3" cstate="print"/>
          <a:srcRect/>
          <a:stretch>
            <a:fillRect/>
          </a:stretch>
        </p:blipFill>
        <p:spPr>
          <a:xfrm>
            <a:off x="2473325" y="3792538"/>
            <a:ext cx="3962400" cy="2190750"/>
          </a:xfrm>
        </p:spPr>
      </p:pic>
      <p:sp>
        <p:nvSpPr>
          <p:cNvPr id="417800" name="Rectangle 8"/>
          <p:cNvSpPr>
            <a:spLocks noGrp="1" noChangeArrowheads="1"/>
          </p:cNvSpPr>
          <p:nvPr>
            <p:ph type="body" orient="vert" idx="4294967295"/>
          </p:nvPr>
        </p:nvSpPr>
        <p:spPr>
          <a:xfrm>
            <a:off x="177800" y="1719263"/>
            <a:ext cx="8966200" cy="1704975"/>
          </a:xfrm>
        </p:spPr>
        <p:txBody>
          <a:bodyPr>
            <a:normAutofit lnSpcReduction="10000"/>
          </a:bodyPr>
          <a:lstStyle/>
          <a:p>
            <a:pPr marL="274320" indent="-274320" fontAlgn="auto">
              <a:spcAft>
                <a:spcPts val="0"/>
              </a:spcAft>
              <a:buClr>
                <a:schemeClr val="accent3"/>
              </a:buClr>
              <a:buFontTx/>
              <a:buNone/>
              <a:defRPr/>
            </a:pPr>
            <a:r>
              <a:rPr lang="en-US" sz="2000" dirty="0">
                <a:latin typeface="Times New Roman" pitchFamily="18" charset="0"/>
              </a:rPr>
              <a:t>    Robustness means how much sensitive a system is to erroneous input and changes its operational environment</a:t>
            </a:r>
          </a:p>
          <a:p>
            <a:pPr marL="274320" indent="-274320" fontAlgn="auto">
              <a:spcAft>
                <a:spcPts val="0"/>
              </a:spcAft>
              <a:buClr>
                <a:schemeClr val="accent3"/>
              </a:buClr>
              <a:buFontTx/>
              <a:buNone/>
              <a:defRPr/>
            </a:pPr>
            <a:endParaRPr lang="en-US" sz="2000" dirty="0">
              <a:latin typeface="Times New Roman" pitchFamily="18" charset="0"/>
            </a:endParaRPr>
          </a:p>
          <a:p>
            <a:pPr marL="274320" indent="-274320" fontAlgn="auto">
              <a:spcAft>
                <a:spcPts val="0"/>
              </a:spcAft>
              <a:buClr>
                <a:schemeClr val="accent3"/>
              </a:buClr>
              <a:buFontTx/>
              <a:buNone/>
              <a:defRPr/>
            </a:pPr>
            <a:r>
              <a:rPr lang="en-US" sz="2000" dirty="0">
                <a:latin typeface="Times New Roman" pitchFamily="18" charset="0"/>
              </a:rPr>
              <a:t>    Tests in this category are designed to verify how gracefully the system behaves in error situations and in a changed operational environment</a:t>
            </a:r>
          </a:p>
        </p:txBody>
      </p:sp>
      <p:sp>
        <p:nvSpPr>
          <p:cNvPr id="19462" name="Text Box 9"/>
          <p:cNvSpPr txBox="1">
            <a:spLocks noChangeArrowheads="1"/>
          </p:cNvSpPr>
          <p:nvPr/>
        </p:nvSpPr>
        <p:spPr bwMode="auto">
          <a:xfrm>
            <a:off x="2597150" y="6010275"/>
            <a:ext cx="4316413" cy="369332"/>
          </a:xfrm>
          <a:prstGeom prst="rect">
            <a:avLst/>
          </a:prstGeom>
          <a:noFill/>
          <a:ln w="12700">
            <a:noFill/>
            <a:miter lim="800000"/>
            <a:headEnd type="none" w="sm" len="sm"/>
            <a:tailEnd type="none" w="sm" len="sm"/>
          </a:ln>
        </p:spPr>
        <p:txBody>
          <a:bodyPr>
            <a:spAutoFit/>
          </a:bodyPr>
          <a:lstStyle/>
          <a:p>
            <a:pPr>
              <a:spcBef>
                <a:spcPct val="50000"/>
              </a:spcBef>
            </a:pPr>
            <a:r>
              <a:rPr lang="en-US" b="0" dirty="0">
                <a:solidFill>
                  <a:srgbClr val="000000"/>
                </a:solidFill>
              </a:rPr>
              <a:t>Types of robustness tests</a:t>
            </a:r>
            <a:endParaRPr lang="en-US" sz="1200" b="0" dirty="0">
              <a:solidFill>
                <a:srgbClr val="000000"/>
              </a:solidFill>
            </a:endParaRPr>
          </a:p>
        </p:txBody>
      </p:sp>
      <p:sp>
        <p:nvSpPr>
          <p:cNvPr id="2" name="Footer Placeholder 1">
            <a:extLst>
              <a:ext uri="{FF2B5EF4-FFF2-40B4-BE49-F238E27FC236}">
                <a16:creationId xmlns:a16="http://schemas.microsoft.com/office/drawing/2014/main" id="{7D12EF05-F517-59DD-5146-1925058ACE4B}"/>
              </a:ext>
            </a:extLst>
          </p:cNvPr>
          <p:cNvSpPr>
            <a:spLocks noGrp="1"/>
          </p:cNvSpPr>
          <p:nvPr>
            <p:ph type="ftr" sz="quarter" idx="11"/>
          </p:nvPr>
        </p:nvSpPr>
        <p:spPr/>
        <p:txBody>
          <a:bodyPr/>
          <a:lstStyle/>
          <a:p>
            <a:pPr>
              <a:defRPr/>
            </a:pPr>
            <a:r>
              <a:rPr lang="en-US"/>
              <a:t>-</a:t>
            </a:r>
          </a:p>
        </p:txBody>
      </p:sp>
      <p:sp>
        <p:nvSpPr>
          <p:cNvPr id="3" name="Slide Number Placeholder 2">
            <a:extLst>
              <a:ext uri="{FF2B5EF4-FFF2-40B4-BE49-F238E27FC236}">
                <a16:creationId xmlns:a16="http://schemas.microsoft.com/office/drawing/2014/main" id="{3C288BDA-8C9E-0825-054F-77897B7BE4D3}"/>
              </a:ext>
            </a:extLst>
          </p:cNvPr>
          <p:cNvSpPr>
            <a:spLocks noGrp="1"/>
          </p:cNvSpPr>
          <p:nvPr>
            <p:ph type="sldNum" sz="quarter" idx="12"/>
          </p:nvPr>
        </p:nvSpPr>
        <p:spPr/>
        <p:txBody>
          <a:bodyPr/>
          <a:lstStyle/>
          <a:p>
            <a:pPr>
              <a:defRPr/>
            </a:pPr>
            <a:fld id="{C37FF4DA-2B87-4085-9933-4E96F762EFF0}" type="slidenum">
              <a:rPr lang="en-US" smtClean="0"/>
              <a:pPr>
                <a:defRPr/>
              </a:pPr>
              <a:t>27</a:t>
            </a:fld>
            <a:endParaRPr lang="en-US"/>
          </a:p>
        </p:txBody>
      </p:sp>
    </p:spTree>
    <p:extLst>
      <p:ext uri="{BB962C8B-B14F-4D97-AF65-F5344CB8AC3E}">
        <p14:creationId xmlns:p14="http://schemas.microsoft.com/office/powerpoint/2010/main" val="210770677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69900" y="455613"/>
            <a:ext cx="8229600" cy="1143000"/>
          </a:xfrm>
        </p:spPr>
        <p:txBody>
          <a:bodyPr/>
          <a:lstStyle/>
          <a:p>
            <a:r>
              <a:rPr lang="en-US">
                <a:latin typeface="Times New Roman" pitchFamily="18" charset="0"/>
              </a:rPr>
              <a:t>Robustness Tests</a:t>
            </a:r>
          </a:p>
        </p:txBody>
      </p:sp>
      <p:sp>
        <p:nvSpPr>
          <p:cNvPr id="442371" name="Rectangle 3"/>
          <p:cNvSpPr>
            <a:spLocks noGrp="1" noChangeArrowheads="1"/>
          </p:cNvSpPr>
          <p:nvPr>
            <p:ph idx="1"/>
          </p:nvPr>
        </p:nvSpPr>
        <p:spPr/>
        <p:txBody>
          <a:bodyPr>
            <a:normAutofit fontScale="85000" lnSpcReduction="10000"/>
          </a:bodyPr>
          <a:lstStyle/>
          <a:p>
            <a:pPr marL="274320" indent="-274320" fontAlgn="auto">
              <a:spcAft>
                <a:spcPts val="0"/>
              </a:spcAft>
              <a:buClr>
                <a:schemeClr val="accent3"/>
              </a:buClr>
              <a:buFont typeface="Wingdings 2"/>
              <a:buChar char=""/>
              <a:defRPr/>
            </a:pPr>
            <a:r>
              <a:rPr lang="en-US">
                <a:latin typeface="Times New Roman" pitchFamily="18" charset="0"/>
              </a:rPr>
              <a:t>Boundary value</a:t>
            </a:r>
          </a:p>
          <a:p>
            <a:pPr marL="640080" lvl="1" indent="-246888" fontAlgn="auto">
              <a:spcAft>
                <a:spcPts val="0"/>
              </a:spcAft>
              <a:buFont typeface="Wingdings 2"/>
              <a:buChar char=""/>
              <a:defRPr/>
            </a:pPr>
            <a:r>
              <a:rPr lang="en-US">
                <a:latin typeface="Times New Roman" pitchFamily="18" charset="0"/>
              </a:rPr>
              <a:t>Boundary value tests are designed to cover boundary conditions, special values, and system defaults</a:t>
            </a:r>
          </a:p>
          <a:p>
            <a:pPr marL="640080" lvl="1" indent="-246888" fontAlgn="auto">
              <a:spcAft>
                <a:spcPts val="0"/>
              </a:spcAft>
              <a:buFont typeface="Wingdings 2"/>
              <a:buChar char=""/>
              <a:defRPr/>
            </a:pPr>
            <a:r>
              <a:rPr lang="en-US">
                <a:latin typeface="Times New Roman" pitchFamily="18" charset="0"/>
              </a:rPr>
              <a:t>The tests include providing invalid input data to the system and observing how the system reacts to the invalid input.</a:t>
            </a:r>
          </a:p>
          <a:p>
            <a:pPr marL="274320" indent="-274320" fontAlgn="auto">
              <a:spcAft>
                <a:spcPts val="0"/>
              </a:spcAft>
              <a:buClr>
                <a:schemeClr val="accent3"/>
              </a:buClr>
              <a:buFont typeface="Wingdings 2"/>
              <a:buChar char=""/>
              <a:defRPr/>
            </a:pPr>
            <a:r>
              <a:rPr lang="en-US">
                <a:latin typeface="Times New Roman" pitchFamily="18" charset="0"/>
              </a:rPr>
              <a:t>Power cycling</a:t>
            </a:r>
          </a:p>
          <a:p>
            <a:pPr marL="640080" lvl="1" indent="-246888" fontAlgn="auto">
              <a:spcAft>
                <a:spcPts val="0"/>
              </a:spcAft>
              <a:buFont typeface="Wingdings 2"/>
              <a:buChar char=""/>
              <a:defRPr/>
            </a:pPr>
            <a:r>
              <a:rPr lang="en-US">
                <a:latin typeface="Times New Roman" pitchFamily="18" charset="0"/>
              </a:rPr>
              <a:t>Power cycling tests are executed to ensure that, when there is a power glitch in a deployment environment, the system can recover from the glitch to be back in normal operation after power is restored</a:t>
            </a:r>
          </a:p>
          <a:p>
            <a:pPr marL="274320" indent="-274320" fontAlgn="auto">
              <a:spcAft>
                <a:spcPts val="0"/>
              </a:spcAft>
              <a:buClr>
                <a:schemeClr val="accent3"/>
              </a:buClr>
              <a:buFont typeface="Wingdings 2"/>
              <a:buChar char=""/>
              <a:defRPr/>
            </a:pPr>
            <a:r>
              <a:rPr lang="en-US">
                <a:latin typeface="Times New Roman" pitchFamily="18" charset="0"/>
              </a:rPr>
              <a:t>On-line insertion and removal</a:t>
            </a:r>
          </a:p>
          <a:p>
            <a:pPr marL="640080" lvl="1" indent="-246888" fontAlgn="auto">
              <a:spcAft>
                <a:spcPts val="0"/>
              </a:spcAft>
              <a:buFont typeface="Wingdings 2"/>
              <a:buChar char=""/>
              <a:defRPr/>
            </a:pPr>
            <a:r>
              <a:rPr lang="en-US">
                <a:latin typeface="Times New Roman" pitchFamily="18" charset="0"/>
              </a:rPr>
              <a:t>On-line Insertion and Removal (OIR) tests are designed to ensure that on-line insertion and removal of modules, incurred during both idle and heavy load operations, are gracefully handled and recovered</a:t>
            </a:r>
          </a:p>
        </p:txBody>
      </p:sp>
      <p:sp>
        <p:nvSpPr>
          <p:cNvPr id="2" name="Footer Placeholder 1">
            <a:extLst>
              <a:ext uri="{FF2B5EF4-FFF2-40B4-BE49-F238E27FC236}">
                <a16:creationId xmlns:a16="http://schemas.microsoft.com/office/drawing/2014/main" id="{0905317F-C022-7FEC-37F9-602EA31F42C0}"/>
              </a:ext>
            </a:extLst>
          </p:cNvPr>
          <p:cNvSpPr>
            <a:spLocks noGrp="1"/>
          </p:cNvSpPr>
          <p:nvPr>
            <p:ph type="ftr" sz="quarter" idx="11"/>
          </p:nvPr>
        </p:nvSpPr>
        <p:spPr/>
        <p:txBody>
          <a:bodyPr/>
          <a:lstStyle/>
          <a:p>
            <a:pPr>
              <a:defRPr/>
            </a:pPr>
            <a:r>
              <a:rPr lang="en-US"/>
              <a:t>-</a:t>
            </a:r>
          </a:p>
        </p:txBody>
      </p:sp>
      <p:sp>
        <p:nvSpPr>
          <p:cNvPr id="3" name="Slide Number Placeholder 2">
            <a:extLst>
              <a:ext uri="{FF2B5EF4-FFF2-40B4-BE49-F238E27FC236}">
                <a16:creationId xmlns:a16="http://schemas.microsoft.com/office/drawing/2014/main" id="{039E3D5D-40FE-F18D-4E74-5B92F9F0B02A}"/>
              </a:ext>
            </a:extLst>
          </p:cNvPr>
          <p:cNvSpPr>
            <a:spLocks noGrp="1"/>
          </p:cNvSpPr>
          <p:nvPr>
            <p:ph type="sldNum" sz="quarter" idx="12"/>
          </p:nvPr>
        </p:nvSpPr>
        <p:spPr/>
        <p:txBody>
          <a:bodyPr/>
          <a:lstStyle/>
          <a:p>
            <a:pPr>
              <a:defRPr/>
            </a:pPr>
            <a:fld id="{C37FF4DA-2B87-4085-9933-4E96F762EFF0}" type="slidenum">
              <a:rPr lang="en-US" smtClean="0"/>
              <a:pPr>
                <a:defRPr/>
              </a:pPr>
              <a:t>28</a:t>
            </a:fld>
            <a:endParaRPr lang="en-US"/>
          </a:p>
        </p:txBody>
      </p:sp>
    </p:spTree>
    <p:extLst>
      <p:ext uri="{BB962C8B-B14F-4D97-AF65-F5344CB8AC3E}">
        <p14:creationId xmlns:p14="http://schemas.microsoft.com/office/powerpoint/2010/main" val="298766737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69900" y="455613"/>
            <a:ext cx="8229600" cy="1143000"/>
          </a:xfrm>
        </p:spPr>
        <p:txBody>
          <a:bodyPr/>
          <a:lstStyle/>
          <a:p>
            <a:r>
              <a:rPr lang="en-US">
                <a:latin typeface="Times New Roman" pitchFamily="18" charset="0"/>
              </a:rPr>
              <a:t>Robustness Tests</a:t>
            </a:r>
          </a:p>
        </p:txBody>
      </p:sp>
      <p:sp>
        <p:nvSpPr>
          <p:cNvPr id="444419" name="Rectangle 3"/>
          <p:cNvSpPr>
            <a:spLocks noGrp="1" noChangeArrowheads="1"/>
          </p:cNvSpPr>
          <p:nvPr>
            <p:ph idx="1"/>
          </p:nvPr>
        </p:nvSpPr>
        <p:spPr/>
        <p:txBody>
          <a:bodyPr>
            <a:normAutofit fontScale="85000" lnSpcReduction="20000"/>
          </a:bodyPr>
          <a:lstStyle/>
          <a:p>
            <a:pPr marL="274320" indent="-274320" fontAlgn="auto">
              <a:spcAft>
                <a:spcPts val="0"/>
              </a:spcAft>
              <a:buClr>
                <a:schemeClr val="accent3"/>
              </a:buClr>
              <a:buFont typeface="Wingdings 2"/>
              <a:buChar char=""/>
              <a:defRPr/>
            </a:pPr>
            <a:r>
              <a:rPr lang="en-US">
                <a:latin typeface="Times New Roman" pitchFamily="18" charset="0"/>
              </a:rPr>
              <a:t>High Availability</a:t>
            </a:r>
          </a:p>
          <a:p>
            <a:pPr marL="640080" lvl="1" indent="-246888" fontAlgn="auto">
              <a:spcAft>
                <a:spcPts val="0"/>
              </a:spcAft>
              <a:buFont typeface="Wingdings 2"/>
              <a:buChar char=""/>
              <a:defRPr/>
            </a:pPr>
            <a:r>
              <a:rPr lang="en-US">
                <a:latin typeface="Times New Roman" pitchFamily="18" charset="0"/>
              </a:rPr>
              <a:t>The concept of high availability is also known as </a:t>
            </a:r>
            <a:r>
              <a:rPr lang="en-US" b="1">
                <a:latin typeface="Times New Roman" pitchFamily="18" charset="0"/>
              </a:rPr>
              <a:t>fault tolerance</a:t>
            </a:r>
          </a:p>
          <a:p>
            <a:pPr marL="640080" lvl="1" indent="-246888" fontAlgn="auto">
              <a:spcAft>
                <a:spcPts val="0"/>
              </a:spcAft>
              <a:buFont typeface="Wingdings 2"/>
              <a:buChar char=""/>
              <a:defRPr/>
            </a:pPr>
            <a:r>
              <a:rPr lang="en-US">
                <a:latin typeface="Times New Roman" pitchFamily="18" charset="0"/>
              </a:rPr>
              <a:t>High availability tests are designed to verify the redundancy of individual modules, including the software that controls these modules. </a:t>
            </a:r>
          </a:p>
          <a:p>
            <a:pPr marL="640080" lvl="1" indent="-246888" fontAlgn="auto">
              <a:spcAft>
                <a:spcPts val="0"/>
              </a:spcAft>
              <a:buFont typeface="Wingdings 2"/>
              <a:buChar char=""/>
              <a:defRPr/>
            </a:pPr>
            <a:r>
              <a:rPr lang="en-US">
                <a:latin typeface="Times New Roman" pitchFamily="18" charset="0"/>
              </a:rPr>
              <a:t>The goal is to verify that the system gracefully and quickly recovers from hardware and software failures without adversely impacting the operation of the system</a:t>
            </a:r>
          </a:p>
          <a:p>
            <a:pPr marL="640080" lvl="1" indent="-246888" fontAlgn="auto">
              <a:spcAft>
                <a:spcPts val="0"/>
              </a:spcAft>
              <a:buFont typeface="Wingdings 2"/>
              <a:buChar char=""/>
              <a:defRPr/>
            </a:pPr>
            <a:r>
              <a:rPr lang="en-US">
                <a:latin typeface="Times New Roman" pitchFamily="18" charset="0"/>
              </a:rPr>
              <a:t>High availability is realized by means of proactive methods to maximize service up-time, and to minimize the downtime</a:t>
            </a:r>
          </a:p>
          <a:p>
            <a:pPr marL="274320" indent="-274320" fontAlgn="auto">
              <a:spcAft>
                <a:spcPts val="0"/>
              </a:spcAft>
              <a:buClr>
                <a:schemeClr val="accent3"/>
              </a:buClr>
              <a:buFont typeface="Wingdings 2"/>
              <a:buChar char=""/>
              <a:defRPr/>
            </a:pPr>
            <a:r>
              <a:rPr lang="en-US">
                <a:latin typeface="Times New Roman" pitchFamily="18" charset="0"/>
              </a:rPr>
              <a:t>Degraded Node</a:t>
            </a:r>
          </a:p>
          <a:p>
            <a:pPr marL="640080" lvl="1" indent="-246888" fontAlgn="auto">
              <a:spcAft>
                <a:spcPts val="0"/>
              </a:spcAft>
              <a:buFont typeface="Wingdings 2"/>
              <a:buChar char=""/>
              <a:defRPr/>
            </a:pPr>
            <a:r>
              <a:rPr lang="en-US">
                <a:latin typeface="Times New Roman" pitchFamily="18" charset="0"/>
              </a:rPr>
              <a:t>Degraded node (also known as failure containment) tests verify the operation of a system after a portion of the system becomes non-operational</a:t>
            </a:r>
          </a:p>
          <a:p>
            <a:pPr marL="640080" lvl="1" indent="-246888" fontAlgn="auto">
              <a:spcAft>
                <a:spcPts val="0"/>
              </a:spcAft>
              <a:buFont typeface="Wingdings 2"/>
              <a:buChar char=""/>
              <a:defRPr/>
            </a:pPr>
            <a:r>
              <a:rPr lang="en-US">
                <a:latin typeface="Times New Roman" pitchFamily="18" charset="0"/>
              </a:rPr>
              <a:t>It is a useful test for all mission-critical applications.</a:t>
            </a:r>
          </a:p>
          <a:p>
            <a:pPr marL="640080" lvl="1" indent="-246888" fontAlgn="auto">
              <a:spcAft>
                <a:spcPts val="0"/>
              </a:spcAft>
              <a:buFont typeface="Wingdings 2"/>
              <a:buChar char=""/>
              <a:defRPr/>
            </a:pPr>
            <a:endParaRPr lang="en-US">
              <a:latin typeface="Times New Roman" pitchFamily="18" charset="0"/>
            </a:endParaRPr>
          </a:p>
        </p:txBody>
      </p:sp>
      <p:sp>
        <p:nvSpPr>
          <p:cNvPr id="2" name="Footer Placeholder 1">
            <a:extLst>
              <a:ext uri="{FF2B5EF4-FFF2-40B4-BE49-F238E27FC236}">
                <a16:creationId xmlns:a16="http://schemas.microsoft.com/office/drawing/2014/main" id="{D1894171-ED57-9ECC-1A59-BD2F4F3F6325}"/>
              </a:ext>
            </a:extLst>
          </p:cNvPr>
          <p:cNvSpPr>
            <a:spLocks noGrp="1"/>
          </p:cNvSpPr>
          <p:nvPr>
            <p:ph type="ftr" sz="quarter" idx="11"/>
          </p:nvPr>
        </p:nvSpPr>
        <p:spPr/>
        <p:txBody>
          <a:bodyPr/>
          <a:lstStyle/>
          <a:p>
            <a:pPr>
              <a:defRPr/>
            </a:pPr>
            <a:r>
              <a:rPr lang="en-US"/>
              <a:t>-</a:t>
            </a:r>
          </a:p>
        </p:txBody>
      </p:sp>
      <p:sp>
        <p:nvSpPr>
          <p:cNvPr id="3" name="Slide Number Placeholder 2">
            <a:extLst>
              <a:ext uri="{FF2B5EF4-FFF2-40B4-BE49-F238E27FC236}">
                <a16:creationId xmlns:a16="http://schemas.microsoft.com/office/drawing/2014/main" id="{03AB3DF7-7383-AE1F-EA5A-B8BE8122BCF1}"/>
              </a:ext>
            </a:extLst>
          </p:cNvPr>
          <p:cNvSpPr>
            <a:spLocks noGrp="1"/>
          </p:cNvSpPr>
          <p:nvPr>
            <p:ph type="sldNum" sz="quarter" idx="12"/>
          </p:nvPr>
        </p:nvSpPr>
        <p:spPr/>
        <p:txBody>
          <a:bodyPr/>
          <a:lstStyle/>
          <a:p>
            <a:pPr>
              <a:defRPr/>
            </a:pPr>
            <a:fld id="{C37FF4DA-2B87-4085-9933-4E96F762EFF0}" type="slidenum">
              <a:rPr lang="en-US" smtClean="0"/>
              <a:pPr>
                <a:defRPr/>
              </a:pPr>
              <a:t>29</a:t>
            </a:fld>
            <a:endParaRPr lang="en-US"/>
          </a:p>
        </p:txBody>
      </p:sp>
    </p:spTree>
    <p:extLst>
      <p:ext uri="{BB962C8B-B14F-4D97-AF65-F5344CB8AC3E}">
        <p14:creationId xmlns:p14="http://schemas.microsoft.com/office/powerpoint/2010/main" val="57056347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E9C5405-4A49-4E12-98FD-8966C1118F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73" name="Freeform: Shape 72">
            <a:extLst>
              <a:ext uri="{FF2B5EF4-FFF2-40B4-BE49-F238E27FC236}">
                <a16:creationId xmlns:a16="http://schemas.microsoft.com/office/drawing/2014/main" id="{35B9823A-85C3-4837-8700-3D94F9B36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2926" y="857251"/>
            <a:ext cx="591774" cy="5149373"/>
          </a:xfrm>
          <a:custGeom>
            <a:avLst/>
            <a:gdLst>
              <a:gd name="connsiteX0" fmla="*/ 2648 w 789032"/>
              <a:gd name="connsiteY0" fmla="*/ 0 h 6865831"/>
              <a:gd name="connsiteX1" fmla="*/ 789032 w 789032"/>
              <a:gd name="connsiteY1" fmla="*/ 0 h 6865831"/>
              <a:gd name="connsiteX2" fmla="*/ 789032 w 789032"/>
              <a:gd name="connsiteY2" fmla="*/ 1621639 h 6865831"/>
              <a:gd name="connsiteX3" fmla="*/ 789032 w 789032"/>
              <a:gd name="connsiteY3" fmla="*/ 1900580 h 6865831"/>
              <a:gd name="connsiteX4" fmla="*/ 789032 w 789032"/>
              <a:gd name="connsiteY4" fmla="*/ 6865831 h 6865831"/>
              <a:gd name="connsiteX5" fmla="*/ 0 w 789032"/>
              <a:gd name="connsiteY5" fmla="*/ 6399058 h 6865831"/>
              <a:gd name="connsiteX6" fmla="*/ 0 w 789032"/>
              <a:gd name="connsiteY6" fmla="*/ 1154866 h 6865831"/>
              <a:gd name="connsiteX7" fmla="*/ 2648 w 789032"/>
              <a:gd name="connsiteY7" fmla="*/ 1156433 h 686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032" h="6865831">
                <a:moveTo>
                  <a:pt x="2648" y="0"/>
                </a:moveTo>
                <a:lnTo>
                  <a:pt x="789032" y="0"/>
                </a:lnTo>
                <a:lnTo>
                  <a:pt x="789032" y="1621639"/>
                </a:lnTo>
                <a:lnTo>
                  <a:pt x="789032" y="1900580"/>
                </a:lnTo>
                <a:lnTo>
                  <a:pt x="789032" y="6865831"/>
                </a:lnTo>
                <a:lnTo>
                  <a:pt x="0" y="6399058"/>
                </a:lnTo>
                <a:lnTo>
                  <a:pt x="0" y="1154866"/>
                </a:lnTo>
                <a:lnTo>
                  <a:pt x="2648" y="1156433"/>
                </a:lnTo>
                <a:close/>
              </a:path>
            </a:pathLst>
          </a:custGeom>
          <a:solidFill>
            <a:schemeClr val="accent1">
              <a:lumMod val="75000"/>
            </a:schemeClr>
          </a:solidFill>
          <a:ln>
            <a:noFill/>
          </a:ln>
        </p:spPr>
        <p:txBody>
          <a:bodyPr vert="horz" wrap="square" lIns="68580" tIns="34290" rIns="68580" bIns="34290" numCol="1" anchor="t" anchorCtr="0" compatLnSpc="1">
            <a:prstTxWarp prst="textNoShape">
              <a:avLst/>
            </a:prstTxWarp>
            <a:noAutofit/>
          </a:bodyPr>
          <a:lstStyle/>
          <a:p>
            <a:pPr defTabSz="685800" eaLnBrk="1" fontAlgn="auto" hangingPunct="1">
              <a:spcBef>
                <a:spcPts val="0"/>
              </a:spcBef>
              <a:spcAft>
                <a:spcPts val="0"/>
              </a:spcAft>
            </a:pPr>
            <a:endParaRPr lang="en-US" sz="1350">
              <a:solidFill>
                <a:prstClr val="black"/>
              </a:solidFill>
              <a:latin typeface="Calibri" panose="020F0502020204030204"/>
            </a:endParaRPr>
          </a:p>
        </p:txBody>
      </p:sp>
      <p:sp>
        <p:nvSpPr>
          <p:cNvPr id="75" name="Freeform 7">
            <a:extLst>
              <a:ext uri="{FF2B5EF4-FFF2-40B4-BE49-F238E27FC236}">
                <a16:creationId xmlns:a16="http://schemas.microsoft.com/office/drawing/2014/main" id="{5BAFBDD6-35EA-4318-81BD-034C73032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262927" y="1522663"/>
            <a:ext cx="361991" cy="4141061"/>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Calibri" panose="020F0502020204030204"/>
            </a:endParaRPr>
          </a:p>
        </p:txBody>
      </p:sp>
      <p:sp useBgFill="1">
        <p:nvSpPr>
          <p:cNvPr id="77" name="Rectangle 76">
            <a:extLst>
              <a:ext uri="{FF2B5EF4-FFF2-40B4-BE49-F238E27FC236}">
                <a16:creationId xmlns:a16="http://schemas.microsoft.com/office/drawing/2014/main" id="{9668AFA7-0343-4462-B952-29775C02D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57250"/>
            <a:ext cx="5624062" cy="4612645"/>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pic>
        <p:nvPicPr>
          <p:cNvPr id="2050" name="Picture 2" descr="https://cms.psu.edu/WorldCampus/201516SP/201516SPWD___RSWENG581_002/_assoc/Course_Files/Lesson_01/image_01.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2601" y="1604954"/>
            <a:ext cx="5014558" cy="3485117"/>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8">
            <a:extLst>
              <a:ext uri="{FF2B5EF4-FFF2-40B4-BE49-F238E27FC236}">
                <a16:creationId xmlns:a16="http://schemas.microsoft.com/office/drawing/2014/main" id="{FABAF75E-3794-4E38-AFE5-55C262447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53558" y="857250"/>
            <a:ext cx="3288156" cy="5143500"/>
          </a:xfrm>
          <a:prstGeom prst="rect">
            <a:avLst/>
          </a:prstGeom>
          <a:solidFill>
            <a:schemeClr val="accent1"/>
          </a:solidFill>
          <a:ln>
            <a:noFill/>
          </a:ln>
        </p:spPr>
        <p:txBody>
          <a:bodyPr vert="horz" wrap="square" lIns="68580" tIns="34290" rIns="68580" bIns="34290" numCol="1" anchor="t" anchorCtr="0" compatLnSpc="1">
            <a:prstTxWarp prst="textNoShape">
              <a:avLst/>
            </a:prstTxWarp>
          </a:bodyPr>
          <a:lstStyle/>
          <a:p>
            <a:pPr defTabSz="685800" eaLnBrk="1" fontAlgn="auto" hangingPunct="1">
              <a:spcBef>
                <a:spcPts val="0"/>
              </a:spcBef>
              <a:spcAft>
                <a:spcPts val="0"/>
              </a:spcAft>
            </a:pPr>
            <a:endParaRPr lang="en-US" sz="1350">
              <a:solidFill>
                <a:prstClr val="black"/>
              </a:solidFill>
              <a:latin typeface="Calibri" panose="020F0502020204030204"/>
            </a:endParaRPr>
          </a:p>
        </p:txBody>
      </p:sp>
      <p:sp>
        <p:nvSpPr>
          <p:cNvPr id="4" name="Title 3"/>
          <p:cNvSpPr>
            <a:spLocks noGrp="1"/>
          </p:cNvSpPr>
          <p:nvPr>
            <p:ph type="title"/>
          </p:nvPr>
        </p:nvSpPr>
        <p:spPr>
          <a:xfrm>
            <a:off x="6097404" y="1654051"/>
            <a:ext cx="2446521" cy="2050411"/>
          </a:xfrm>
        </p:spPr>
        <p:txBody>
          <a:bodyPr vert="horz" lIns="68580" tIns="34290" rIns="68580" bIns="34290" rtlCol="0" anchor="b">
            <a:normAutofit/>
          </a:bodyPr>
          <a:lstStyle/>
          <a:p>
            <a:r>
              <a:rPr lang="en-US" kern="1200">
                <a:solidFill>
                  <a:srgbClr val="FFFFFF"/>
                </a:solidFill>
                <a:latin typeface="+mj-lt"/>
                <a:ea typeface="+mj-ea"/>
                <a:cs typeface="+mj-cs"/>
              </a:rPr>
              <a:t>Testing Dimensions</a:t>
            </a:r>
          </a:p>
        </p:txBody>
      </p:sp>
      <p:sp>
        <p:nvSpPr>
          <p:cNvPr id="3" name="Slide Number Placeholder 2"/>
          <p:cNvSpPr>
            <a:spLocks noGrp="1"/>
          </p:cNvSpPr>
          <p:nvPr>
            <p:ph type="sldNum" sz="quarter" idx="12"/>
          </p:nvPr>
        </p:nvSpPr>
        <p:spPr>
          <a:xfrm>
            <a:off x="8032192" y="5644134"/>
            <a:ext cx="511733" cy="240030"/>
          </a:xfrm>
        </p:spPr>
        <p:txBody>
          <a:bodyPr vert="horz" lIns="68580" tIns="34290" rIns="68580" bIns="34290" rtlCol="0" anchor="ctr">
            <a:normAutofit/>
          </a:bodyPr>
          <a:lstStyle/>
          <a:p>
            <a:pPr defTabSz="685800" eaLnBrk="1" fontAlgn="auto" hangingPunct="1">
              <a:spcBef>
                <a:spcPts val="0"/>
              </a:spcBef>
              <a:spcAft>
                <a:spcPts val="450"/>
              </a:spcAft>
              <a:defRPr/>
            </a:pPr>
            <a:fld id="{639E2EFA-D603-47EA-8839-174AA0B00B36}" type="slidenum">
              <a:rPr lang="en-US" sz="750">
                <a:solidFill>
                  <a:srgbClr val="FFFFFF"/>
                </a:solidFill>
                <a:latin typeface="Calibri" panose="020F0502020204030204"/>
              </a:rPr>
              <a:pPr defTabSz="685800" eaLnBrk="1" fontAlgn="auto" hangingPunct="1">
                <a:spcBef>
                  <a:spcPts val="0"/>
                </a:spcBef>
                <a:spcAft>
                  <a:spcPts val="450"/>
                </a:spcAft>
                <a:defRPr/>
              </a:pPr>
              <a:t>3</a:t>
            </a:fld>
            <a:endParaRPr lang="en-US" sz="750">
              <a:solidFill>
                <a:srgbClr val="FFFFFF"/>
              </a:solidFill>
              <a:latin typeface="Calibri" panose="020F0502020204030204"/>
            </a:endParaRPr>
          </a:p>
        </p:txBody>
      </p:sp>
    </p:spTree>
    <p:extLst>
      <p:ext uri="{BB962C8B-B14F-4D97-AF65-F5344CB8AC3E}">
        <p14:creationId xmlns:p14="http://schemas.microsoft.com/office/powerpoint/2010/main" val="2286034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509588" y="350838"/>
            <a:ext cx="8229600" cy="1143000"/>
          </a:xfrm>
        </p:spPr>
        <p:txBody>
          <a:bodyPr/>
          <a:lstStyle/>
          <a:p>
            <a:r>
              <a:rPr lang="en-US">
                <a:latin typeface="Times New Roman" pitchFamily="18" charset="0"/>
              </a:rPr>
              <a:t>Taxonomy of System Tests</a:t>
            </a:r>
          </a:p>
        </p:txBody>
      </p:sp>
      <p:pic>
        <p:nvPicPr>
          <p:cNvPr id="7171" name="Picture 5" descr="systemtest"/>
          <p:cNvPicPr>
            <a:picLocks noGrp="1" noChangeAspect="1" noChangeArrowheads="1"/>
          </p:cNvPicPr>
          <p:nvPr>
            <p:ph idx="1"/>
          </p:nvPr>
        </p:nvPicPr>
        <p:blipFill>
          <a:blip r:embed="rId3" cstate="print"/>
          <a:srcRect/>
          <a:stretch>
            <a:fillRect/>
          </a:stretch>
        </p:blipFill>
        <p:spPr>
          <a:xfrm>
            <a:off x="1986822" y="1632858"/>
            <a:ext cx="4225570" cy="4415246"/>
          </a:xfrm>
        </p:spPr>
      </p:pic>
      <p:sp>
        <p:nvSpPr>
          <p:cNvPr id="7173" name="Text Box 6"/>
          <p:cNvSpPr txBox="1">
            <a:spLocks noChangeArrowheads="1"/>
          </p:cNvSpPr>
          <p:nvPr/>
        </p:nvSpPr>
        <p:spPr bwMode="auto">
          <a:xfrm>
            <a:off x="2428875" y="5997575"/>
            <a:ext cx="4878388" cy="369332"/>
          </a:xfrm>
          <a:prstGeom prst="rect">
            <a:avLst/>
          </a:prstGeom>
          <a:noFill/>
          <a:ln w="12700">
            <a:noFill/>
            <a:miter lim="800000"/>
            <a:headEnd type="none" w="sm" len="sm"/>
            <a:tailEnd type="none" w="sm" len="sm"/>
          </a:ln>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Types of system tests</a:t>
            </a: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 name="Footer Placeholder 1">
            <a:extLst>
              <a:ext uri="{FF2B5EF4-FFF2-40B4-BE49-F238E27FC236}">
                <a16:creationId xmlns:a16="http://schemas.microsoft.com/office/drawing/2014/main" id="{6D3E3125-D733-B583-81D1-5D606A710893}"/>
              </a:ext>
            </a:extLst>
          </p:cNvPr>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t>-</a:t>
            </a:r>
          </a:p>
        </p:txBody>
      </p:sp>
      <p:sp>
        <p:nvSpPr>
          <p:cNvPr id="3" name="Slide Number Placeholder 2">
            <a:extLst>
              <a:ext uri="{FF2B5EF4-FFF2-40B4-BE49-F238E27FC236}">
                <a16:creationId xmlns:a16="http://schemas.microsoft.com/office/drawing/2014/main" id="{1C9A4186-90E9-62DA-954A-B978438DDF6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37FF4DA-2B87-4085-9933-4E96F762EFF0}" type="slidenum">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4" name="Arrow: Left 3">
            <a:extLst>
              <a:ext uri="{FF2B5EF4-FFF2-40B4-BE49-F238E27FC236}">
                <a16:creationId xmlns:a16="http://schemas.microsoft.com/office/drawing/2014/main" id="{C333EF6E-6DC0-B2A8-EE57-F3AC59C2E0C7}"/>
              </a:ext>
            </a:extLst>
          </p:cNvPr>
          <p:cNvSpPr/>
          <p:nvPr/>
        </p:nvSpPr>
        <p:spPr>
          <a:xfrm>
            <a:off x="6306312" y="2667000"/>
            <a:ext cx="97840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extLst>
      <p:ext uri="{BB962C8B-B14F-4D97-AF65-F5344CB8AC3E}">
        <p14:creationId xmlns:p14="http://schemas.microsoft.com/office/powerpoint/2010/main" val="422985795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31800" y="415925"/>
            <a:ext cx="8229600" cy="1143000"/>
          </a:xfrm>
        </p:spPr>
        <p:txBody>
          <a:bodyPr/>
          <a:lstStyle/>
          <a:p>
            <a:r>
              <a:rPr lang="en-US">
                <a:latin typeface="Times New Roman" pitchFamily="18" charset="0"/>
              </a:rPr>
              <a:t>Interoperability Tests</a:t>
            </a:r>
          </a:p>
        </p:txBody>
      </p:sp>
      <p:sp>
        <p:nvSpPr>
          <p:cNvPr id="446467" name="Rectangle 3"/>
          <p:cNvSpPr>
            <a:spLocks noGrp="1" noChangeArrowheads="1"/>
          </p:cNvSpPr>
          <p:nvPr>
            <p:ph idx="1"/>
          </p:nvPr>
        </p:nvSpPr>
        <p:spPr/>
        <p:txBody>
          <a:bodyPr>
            <a:normAutofit fontScale="92500" lnSpcReduction="20000"/>
          </a:bodyPr>
          <a:lstStyle/>
          <a:p>
            <a:pPr marL="274320" indent="-274320" fontAlgn="auto">
              <a:spcAft>
                <a:spcPts val="0"/>
              </a:spcAft>
              <a:buClr>
                <a:schemeClr val="accent3"/>
              </a:buClr>
              <a:buFont typeface="Wingdings 2"/>
              <a:buChar char=""/>
              <a:defRPr/>
            </a:pPr>
            <a:r>
              <a:rPr lang="en-US" dirty="0">
                <a:latin typeface="Times New Roman" pitchFamily="18" charset="0"/>
              </a:rPr>
              <a:t>Tests are designed to verify the ability of the system to inter-operate with third party products</a:t>
            </a:r>
          </a:p>
          <a:p>
            <a:pPr marL="0" indent="0" fontAlgn="auto">
              <a:spcAft>
                <a:spcPts val="0"/>
              </a:spcAft>
              <a:buClr>
                <a:schemeClr val="accent3"/>
              </a:buClr>
              <a:buNone/>
              <a:defRPr/>
            </a:pPr>
            <a:endParaRPr lang="en-US" dirty="0">
              <a:latin typeface="Times New Roman" pitchFamily="18" charset="0"/>
            </a:endParaRPr>
          </a:p>
          <a:p>
            <a:pPr marL="274320" indent="-274320" fontAlgn="auto">
              <a:spcAft>
                <a:spcPts val="0"/>
              </a:spcAft>
              <a:buClr>
                <a:schemeClr val="accent3"/>
              </a:buClr>
              <a:buFont typeface="Wingdings 2"/>
              <a:buChar char=""/>
              <a:defRPr/>
            </a:pPr>
            <a:r>
              <a:rPr lang="en-US" dirty="0">
                <a:latin typeface="Times New Roman" pitchFamily="18" charset="0"/>
              </a:rPr>
              <a:t>The re-configuration activities during interoperability tests is known as configuration testing</a:t>
            </a:r>
          </a:p>
          <a:p>
            <a:pPr marL="274320" indent="-274320" fontAlgn="auto">
              <a:spcAft>
                <a:spcPts val="0"/>
              </a:spcAft>
              <a:buClr>
                <a:schemeClr val="accent3"/>
              </a:buClr>
              <a:buFont typeface="Wingdings 2"/>
              <a:buChar char=""/>
              <a:defRPr/>
            </a:pPr>
            <a:endParaRPr lang="en-US" dirty="0">
              <a:latin typeface="Times New Roman" pitchFamily="18" charset="0"/>
            </a:endParaRPr>
          </a:p>
          <a:p>
            <a:pPr marL="274320" indent="-274320" fontAlgn="auto">
              <a:spcAft>
                <a:spcPts val="0"/>
              </a:spcAft>
              <a:buClr>
                <a:schemeClr val="accent3"/>
              </a:buClr>
              <a:buFont typeface="Wingdings 2"/>
              <a:buChar char=""/>
              <a:defRPr/>
            </a:pPr>
            <a:r>
              <a:rPr lang="en-US" dirty="0">
                <a:latin typeface="Times New Roman" pitchFamily="18" charset="0"/>
              </a:rPr>
              <a:t>Another kind of inter-operability tests is called (backward) compatibility tests</a:t>
            </a:r>
          </a:p>
          <a:p>
            <a:pPr marL="640080" lvl="1" indent="-246888" fontAlgn="auto">
              <a:spcAft>
                <a:spcPts val="0"/>
              </a:spcAft>
              <a:buFont typeface="Wingdings 2"/>
              <a:buChar char=""/>
              <a:defRPr/>
            </a:pPr>
            <a:r>
              <a:rPr lang="en-US" dirty="0">
                <a:latin typeface="Times New Roman" pitchFamily="18" charset="0"/>
              </a:rPr>
              <a:t>Compatibility tests verify that the system works the same way across different platforms, operating systems, data base management systems</a:t>
            </a:r>
          </a:p>
          <a:p>
            <a:pPr marL="640080" lvl="1" indent="-246888" fontAlgn="auto">
              <a:spcAft>
                <a:spcPts val="0"/>
              </a:spcAft>
              <a:buFont typeface="Wingdings 2"/>
              <a:buChar char=""/>
              <a:defRPr/>
            </a:pPr>
            <a:r>
              <a:rPr lang="en-US" dirty="0">
                <a:latin typeface="Times New Roman" pitchFamily="18" charset="0"/>
              </a:rPr>
              <a:t>Backward compatibility tests verify that the current software build flawlessly works with older version of platforms</a:t>
            </a:r>
          </a:p>
          <a:p>
            <a:pPr marL="274320" indent="-274320" fontAlgn="auto">
              <a:spcAft>
                <a:spcPts val="0"/>
              </a:spcAft>
              <a:buClr>
                <a:schemeClr val="accent3"/>
              </a:buClr>
              <a:buFont typeface="Wingdings 2"/>
              <a:buChar char=""/>
              <a:defRPr/>
            </a:pPr>
            <a:endParaRPr lang="en-US" dirty="0">
              <a:latin typeface="Times New Roman" pitchFamily="18" charset="0"/>
            </a:endParaRPr>
          </a:p>
        </p:txBody>
      </p:sp>
      <p:sp>
        <p:nvSpPr>
          <p:cNvPr id="2" name="Footer Placeholder 1">
            <a:extLst>
              <a:ext uri="{FF2B5EF4-FFF2-40B4-BE49-F238E27FC236}">
                <a16:creationId xmlns:a16="http://schemas.microsoft.com/office/drawing/2014/main" id="{9F36F9C2-A2F4-2D4C-EFCE-A9E4A00FA75E}"/>
              </a:ext>
            </a:extLst>
          </p:cNvPr>
          <p:cNvSpPr>
            <a:spLocks noGrp="1"/>
          </p:cNvSpPr>
          <p:nvPr>
            <p:ph type="ftr" sz="quarter" idx="11"/>
          </p:nvPr>
        </p:nvSpPr>
        <p:spPr/>
        <p:txBody>
          <a:bodyPr/>
          <a:lstStyle/>
          <a:p>
            <a:pPr>
              <a:defRPr/>
            </a:pPr>
            <a:r>
              <a:rPr lang="en-US"/>
              <a:t>-</a:t>
            </a:r>
          </a:p>
        </p:txBody>
      </p:sp>
      <p:sp>
        <p:nvSpPr>
          <p:cNvPr id="3" name="Slide Number Placeholder 2">
            <a:extLst>
              <a:ext uri="{FF2B5EF4-FFF2-40B4-BE49-F238E27FC236}">
                <a16:creationId xmlns:a16="http://schemas.microsoft.com/office/drawing/2014/main" id="{2BF86AC6-D99D-A9D2-2D3F-654B2DEB3E4A}"/>
              </a:ext>
            </a:extLst>
          </p:cNvPr>
          <p:cNvSpPr>
            <a:spLocks noGrp="1"/>
          </p:cNvSpPr>
          <p:nvPr>
            <p:ph type="sldNum" sz="quarter" idx="12"/>
          </p:nvPr>
        </p:nvSpPr>
        <p:spPr/>
        <p:txBody>
          <a:bodyPr/>
          <a:lstStyle/>
          <a:p>
            <a:pPr>
              <a:defRPr/>
            </a:pPr>
            <a:fld id="{C37FF4DA-2B87-4085-9933-4E96F762EFF0}" type="slidenum">
              <a:rPr lang="en-US" smtClean="0"/>
              <a:pPr>
                <a:defRPr/>
              </a:pPr>
              <a:t>31</a:t>
            </a:fld>
            <a:endParaRPr lang="en-US"/>
          </a:p>
        </p:txBody>
      </p:sp>
    </p:spTree>
    <p:extLst>
      <p:ext uri="{BB962C8B-B14F-4D97-AF65-F5344CB8AC3E}">
        <p14:creationId xmlns:p14="http://schemas.microsoft.com/office/powerpoint/2010/main" val="295138254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509588" y="350838"/>
            <a:ext cx="8229600" cy="1143000"/>
          </a:xfrm>
        </p:spPr>
        <p:txBody>
          <a:bodyPr/>
          <a:lstStyle/>
          <a:p>
            <a:r>
              <a:rPr lang="en-US">
                <a:latin typeface="Times New Roman" pitchFamily="18" charset="0"/>
              </a:rPr>
              <a:t>Taxonomy of System Tests</a:t>
            </a:r>
          </a:p>
        </p:txBody>
      </p:sp>
      <p:pic>
        <p:nvPicPr>
          <p:cNvPr id="7171" name="Picture 5" descr="systemtest"/>
          <p:cNvPicPr>
            <a:picLocks noGrp="1" noChangeAspect="1" noChangeArrowheads="1"/>
          </p:cNvPicPr>
          <p:nvPr>
            <p:ph idx="1"/>
          </p:nvPr>
        </p:nvPicPr>
        <p:blipFill>
          <a:blip r:embed="rId3" cstate="print"/>
          <a:srcRect/>
          <a:stretch>
            <a:fillRect/>
          </a:stretch>
        </p:blipFill>
        <p:spPr>
          <a:xfrm>
            <a:off x="1986822" y="1632858"/>
            <a:ext cx="4225570" cy="4415246"/>
          </a:xfrm>
        </p:spPr>
      </p:pic>
      <p:sp>
        <p:nvSpPr>
          <p:cNvPr id="7173" name="Text Box 6"/>
          <p:cNvSpPr txBox="1">
            <a:spLocks noChangeArrowheads="1"/>
          </p:cNvSpPr>
          <p:nvPr/>
        </p:nvSpPr>
        <p:spPr bwMode="auto">
          <a:xfrm>
            <a:off x="2428875" y="5997575"/>
            <a:ext cx="4878388" cy="369332"/>
          </a:xfrm>
          <a:prstGeom prst="rect">
            <a:avLst/>
          </a:prstGeom>
          <a:noFill/>
          <a:ln w="12700">
            <a:noFill/>
            <a:miter lim="800000"/>
            <a:headEnd type="none" w="sm" len="sm"/>
            <a:tailEnd type="none" w="sm" len="sm"/>
          </a:ln>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Types of system tests</a:t>
            </a: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 name="Footer Placeholder 1">
            <a:extLst>
              <a:ext uri="{FF2B5EF4-FFF2-40B4-BE49-F238E27FC236}">
                <a16:creationId xmlns:a16="http://schemas.microsoft.com/office/drawing/2014/main" id="{6D3E3125-D733-B583-81D1-5D606A710893}"/>
              </a:ext>
            </a:extLst>
          </p:cNvPr>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t>-</a:t>
            </a:r>
          </a:p>
        </p:txBody>
      </p:sp>
      <p:sp>
        <p:nvSpPr>
          <p:cNvPr id="3" name="Slide Number Placeholder 2">
            <a:extLst>
              <a:ext uri="{FF2B5EF4-FFF2-40B4-BE49-F238E27FC236}">
                <a16:creationId xmlns:a16="http://schemas.microsoft.com/office/drawing/2014/main" id="{1C9A4186-90E9-62DA-954A-B978438DDF6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37FF4DA-2B87-4085-9933-4E96F762EFF0}" type="slidenum">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4" name="Arrow: Left 3">
            <a:extLst>
              <a:ext uri="{FF2B5EF4-FFF2-40B4-BE49-F238E27FC236}">
                <a16:creationId xmlns:a16="http://schemas.microsoft.com/office/drawing/2014/main" id="{C333EF6E-6DC0-B2A8-EE57-F3AC59C2E0C7}"/>
              </a:ext>
            </a:extLst>
          </p:cNvPr>
          <p:cNvSpPr/>
          <p:nvPr/>
        </p:nvSpPr>
        <p:spPr>
          <a:xfrm>
            <a:off x="6299560" y="3018758"/>
            <a:ext cx="97840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extLst>
      <p:ext uri="{BB962C8B-B14F-4D97-AF65-F5344CB8AC3E}">
        <p14:creationId xmlns:p14="http://schemas.microsoft.com/office/powerpoint/2010/main" val="365153540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377825"/>
            <a:ext cx="8229600" cy="1143000"/>
          </a:xfrm>
        </p:spPr>
        <p:txBody>
          <a:bodyPr/>
          <a:lstStyle/>
          <a:p>
            <a:r>
              <a:rPr lang="en-US">
                <a:latin typeface="Times New Roman" pitchFamily="18" charset="0"/>
              </a:rPr>
              <a:t>Performance Tests</a:t>
            </a:r>
          </a:p>
        </p:txBody>
      </p:sp>
      <p:sp>
        <p:nvSpPr>
          <p:cNvPr id="448515" name="Rectangle 3"/>
          <p:cNvSpPr>
            <a:spLocks noGrp="1" noChangeArrowheads="1"/>
          </p:cNvSpPr>
          <p:nvPr>
            <p:ph idx="1"/>
          </p:nvPr>
        </p:nvSpPr>
        <p:spPr/>
        <p:txBody>
          <a:bodyPr>
            <a:normAutofit fontScale="85000" lnSpcReduction="20000"/>
          </a:bodyPr>
          <a:lstStyle/>
          <a:p>
            <a:pPr marL="274320" indent="-274320" fontAlgn="auto">
              <a:spcAft>
                <a:spcPts val="0"/>
              </a:spcAft>
              <a:buClr>
                <a:schemeClr val="accent3"/>
              </a:buClr>
              <a:buFont typeface="Wingdings 2"/>
              <a:buChar char=""/>
              <a:defRPr/>
            </a:pPr>
            <a:r>
              <a:rPr lang="en-US">
                <a:latin typeface="Times New Roman" pitchFamily="18" charset="0"/>
              </a:rPr>
              <a:t>Tests are designed to determine the performance of the actual system compared to the expected one</a:t>
            </a:r>
          </a:p>
          <a:p>
            <a:pPr marL="274320" indent="-274320" fontAlgn="auto">
              <a:spcAft>
                <a:spcPts val="0"/>
              </a:spcAft>
              <a:buClr>
                <a:schemeClr val="accent3"/>
              </a:buClr>
              <a:buFont typeface="Wingdings 2"/>
              <a:buChar char=""/>
              <a:defRPr/>
            </a:pPr>
            <a:r>
              <a:rPr lang="en-US">
                <a:latin typeface="Times New Roman" pitchFamily="18" charset="0"/>
              </a:rPr>
              <a:t>Tests are designed to verify response time, execution time, throughput, resource utilization and traffic rate</a:t>
            </a:r>
          </a:p>
          <a:p>
            <a:pPr marL="274320" indent="-274320" fontAlgn="auto">
              <a:spcAft>
                <a:spcPts val="0"/>
              </a:spcAft>
              <a:buClr>
                <a:schemeClr val="accent3"/>
              </a:buClr>
              <a:buFont typeface="Wingdings 2"/>
              <a:buChar char=""/>
              <a:defRPr/>
            </a:pPr>
            <a:r>
              <a:rPr lang="en-US">
                <a:latin typeface="Times New Roman" pitchFamily="18" charset="0"/>
              </a:rPr>
              <a:t>One needs to be clear about the specific data to be captured in order to evaluate performance metrics. </a:t>
            </a:r>
          </a:p>
          <a:p>
            <a:pPr marL="274320" indent="-274320" fontAlgn="auto">
              <a:spcAft>
                <a:spcPts val="0"/>
              </a:spcAft>
              <a:buClr>
                <a:schemeClr val="accent3"/>
              </a:buClr>
              <a:buFont typeface="Wingdings 2"/>
              <a:buChar char=""/>
              <a:defRPr/>
            </a:pPr>
            <a:r>
              <a:rPr lang="en-US">
                <a:latin typeface="Times New Roman" pitchFamily="18" charset="0"/>
              </a:rPr>
              <a:t>For example, if the objective is to evaluate the response time, then one needs to capture </a:t>
            </a:r>
          </a:p>
          <a:p>
            <a:pPr marL="640080" lvl="1" indent="-246888" fontAlgn="auto">
              <a:spcAft>
                <a:spcPts val="0"/>
              </a:spcAft>
              <a:buFont typeface="Wingdings 2"/>
              <a:buChar char=""/>
              <a:defRPr/>
            </a:pPr>
            <a:r>
              <a:rPr lang="en-US">
                <a:latin typeface="Times New Roman" pitchFamily="18" charset="0"/>
              </a:rPr>
              <a:t>End-to-end response time (as seen by external user)</a:t>
            </a:r>
          </a:p>
          <a:p>
            <a:pPr marL="640080" lvl="1" indent="-246888" fontAlgn="auto">
              <a:spcAft>
                <a:spcPts val="0"/>
              </a:spcAft>
              <a:buFont typeface="Wingdings 2"/>
              <a:buChar char=""/>
              <a:defRPr/>
            </a:pPr>
            <a:r>
              <a:rPr lang="en-US">
                <a:latin typeface="Times New Roman" pitchFamily="18" charset="0"/>
              </a:rPr>
              <a:t>CPU time</a:t>
            </a:r>
          </a:p>
          <a:p>
            <a:pPr marL="640080" lvl="1" indent="-246888" fontAlgn="auto">
              <a:spcAft>
                <a:spcPts val="0"/>
              </a:spcAft>
              <a:buFont typeface="Wingdings 2"/>
              <a:buChar char=""/>
              <a:defRPr/>
            </a:pPr>
            <a:r>
              <a:rPr lang="en-US">
                <a:latin typeface="Times New Roman" pitchFamily="18" charset="0"/>
              </a:rPr>
              <a:t>Network connection time</a:t>
            </a:r>
          </a:p>
          <a:p>
            <a:pPr marL="640080" lvl="1" indent="-246888" fontAlgn="auto">
              <a:spcAft>
                <a:spcPts val="0"/>
              </a:spcAft>
              <a:buFont typeface="Wingdings 2"/>
              <a:buChar char=""/>
              <a:defRPr/>
            </a:pPr>
            <a:r>
              <a:rPr lang="en-US">
                <a:latin typeface="Times New Roman" pitchFamily="18" charset="0"/>
              </a:rPr>
              <a:t>Database access time</a:t>
            </a:r>
          </a:p>
          <a:p>
            <a:pPr marL="640080" lvl="1" indent="-246888" fontAlgn="auto">
              <a:spcAft>
                <a:spcPts val="0"/>
              </a:spcAft>
              <a:buFont typeface="Wingdings 2"/>
              <a:buChar char=""/>
              <a:defRPr/>
            </a:pPr>
            <a:r>
              <a:rPr lang="en-US">
                <a:latin typeface="Times New Roman" pitchFamily="18" charset="0"/>
              </a:rPr>
              <a:t>Network connection time</a:t>
            </a:r>
          </a:p>
          <a:p>
            <a:pPr marL="640080" lvl="1" indent="-246888" fontAlgn="auto">
              <a:spcAft>
                <a:spcPts val="0"/>
              </a:spcAft>
              <a:buFont typeface="Wingdings 2"/>
              <a:buChar char=""/>
              <a:defRPr/>
            </a:pPr>
            <a:r>
              <a:rPr lang="en-US">
                <a:latin typeface="Times New Roman" pitchFamily="18" charset="0"/>
              </a:rPr>
              <a:t>Waiting time</a:t>
            </a:r>
          </a:p>
          <a:p>
            <a:pPr marL="274320" indent="-274320" fontAlgn="auto">
              <a:spcAft>
                <a:spcPts val="0"/>
              </a:spcAft>
              <a:buClr>
                <a:schemeClr val="accent3"/>
              </a:buClr>
              <a:buFont typeface="Wingdings 2"/>
              <a:buChar char=""/>
              <a:defRPr/>
            </a:pPr>
            <a:endParaRPr lang="en-US">
              <a:latin typeface="Times New Roman" pitchFamily="18" charset="0"/>
            </a:endParaRPr>
          </a:p>
        </p:txBody>
      </p:sp>
      <p:sp>
        <p:nvSpPr>
          <p:cNvPr id="2" name="Footer Placeholder 1">
            <a:extLst>
              <a:ext uri="{FF2B5EF4-FFF2-40B4-BE49-F238E27FC236}">
                <a16:creationId xmlns:a16="http://schemas.microsoft.com/office/drawing/2014/main" id="{CDE3A73B-6A1B-32AE-F785-39FAEF51127E}"/>
              </a:ext>
            </a:extLst>
          </p:cNvPr>
          <p:cNvSpPr>
            <a:spLocks noGrp="1"/>
          </p:cNvSpPr>
          <p:nvPr>
            <p:ph type="ftr" sz="quarter" idx="11"/>
          </p:nvPr>
        </p:nvSpPr>
        <p:spPr/>
        <p:txBody>
          <a:bodyPr/>
          <a:lstStyle/>
          <a:p>
            <a:pPr>
              <a:defRPr/>
            </a:pPr>
            <a:r>
              <a:rPr lang="en-US"/>
              <a:t>-</a:t>
            </a:r>
          </a:p>
        </p:txBody>
      </p:sp>
      <p:sp>
        <p:nvSpPr>
          <p:cNvPr id="3" name="Slide Number Placeholder 2">
            <a:extLst>
              <a:ext uri="{FF2B5EF4-FFF2-40B4-BE49-F238E27FC236}">
                <a16:creationId xmlns:a16="http://schemas.microsoft.com/office/drawing/2014/main" id="{127600C3-F503-467C-0AC6-FC1045A12507}"/>
              </a:ext>
            </a:extLst>
          </p:cNvPr>
          <p:cNvSpPr>
            <a:spLocks noGrp="1"/>
          </p:cNvSpPr>
          <p:nvPr>
            <p:ph type="sldNum" sz="quarter" idx="12"/>
          </p:nvPr>
        </p:nvSpPr>
        <p:spPr/>
        <p:txBody>
          <a:bodyPr/>
          <a:lstStyle/>
          <a:p>
            <a:pPr>
              <a:defRPr/>
            </a:pPr>
            <a:fld id="{C37FF4DA-2B87-4085-9933-4E96F762EFF0}" type="slidenum">
              <a:rPr lang="en-US" smtClean="0"/>
              <a:pPr>
                <a:defRPr/>
              </a:pPr>
              <a:t>33</a:t>
            </a:fld>
            <a:endParaRPr lang="en-US"/>
          </a:p>
        </p:txBody>
      </p:sp>
    </p:spTree>
    <p:extLst>
      <p:ext uri="{BB962C8B-B14F-4D97-AF65-F5344CB8AC3E}">
        <p14:creationId xmlns:p14="http://schemas.microsoft.com/office/powerpoint/2010/main" val="360812338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509588" y="350838"/>
            <a:ext cx="8229600" cy="1143000"/>
          </a:xfrm>
        </p:spPr>
        <p:txBody>
          <a:bodyPr/>
          <a:lstStyle/>
          <a:p>
            <a:r>
              <a:rPr lang="en-US">
                <a:latin typeface="Times New Roman" pitchFamily="18" charset="0"/>
              </a:rPr>
              <a:t>Taxonomy of System Tests</a:t>
            </a:r>
          </a:p>
        </p:txBody>
      </p:sp>
      <p:pic>
        <p:nvPicPr>
          <p:cNvPr id="7171" name="Picture 5" descr="systemtest"/>
          <p:cNvPicPr>
            <a:picLocks noGrp="1" noChangeAspect="1" noChangeArrowheads="1"/>
          </p:cNvPicPr>
          <p:nvPr>
            <p:ph idx="1"/>
          </p:nvPr>
        </p:nvPicPr>
        <p:blipFill>
          <a:blip r:embed="rId3" cstate="print"/>
          <a:srcRect/>
          <a:stretch>
            <a:fillRect/>
          </a:stretch>
        </p:blipFill>
        <p:spPr>
          <a:xfrm>
            <a:off x="1986822" y="1632858"/>
            <a:ext cx="4225570" cy="4415246"/>
          </a:xfrm>
        </p:spPr>
      </p:pic>
      <p:sp>
        <p:nvSpPr>
          <p:cNvPr id="7173" name="Text Box 6"/>
          <p:cNvSpPr txBox="1">
            <a:spLocks noChangeArrowheads="1"/>
          </p:cNvSpPr>
          <p:nvPr/>
        </p:nvSpPr>
        <p:spPr bwMode="auto">
          <a:xfrm>
            <a:off x="2428875" y="5997575"/>
            <a:ext cx="4878388" cy="369332"/>
          </a:xfrm>
          <a:prstGeom prst="rect">
            <a:avLst/>
          </a:prstGeom>
          <a:noFill/>
          <a:ln w="12700">
            <a:noFill/>
            <a:miter lim="800000"/>
            <a:headEnd type="none" w="sm" len="sm"/>
            <a:tailEnd type="none" w="sm" len="sm"/>
          </a:ln>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Types of system tests</a:t>
            </a: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 name="Footer Placeholder 1">
            <a:extLst>
              <a:ext uri="{FF2B5EF4-FFF2-40B4-BE49-F238E27FC236}">
                <a16:creationId xmlns:a16="http://schemas.microsoft.com/office/drawing/2014/main" id="{6D3E3125-D733-B583-81D1-5D606A710893}"/>
              </a:ext>
            </a:extLst>
          </p:cNvPr>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t>-</a:t>
            </a:r>
          </a:p>
        </p:txBody>
      </p:sp>
      <p:sp>
        <p:nvSpPr>
          <p:cNvPr id="3" name="Slide Number Placeholder 2">
            <a:extLst>
              <a:ext uri="{FF2B5EF4-FFF2-40B4-BE49-F238E27FC236}">
                <a16:creationId xmlns:a16="http://schemas.microsoft.com/office/drawing/2014/main" id="{1C9A4186-90E9-62DA-954A-B978438DDF6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37FF4DA-2B87-4085-9933-4E96F762EFF0}" type="slidenum">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4" name="Arrow: Left 3">
            <a:extLst>
              <a:ext uri="{FF2B5EF4-FFF2-40B4-BE49-F238E27FC236}">
                <a16:creationId xmlns:a16="http://schemas.microsoft.com/office/drawing/2014/main" id="{C333EF6E-6DC0-B2A8-EE57-F3AC59C2E0C7}"/>
              </a:ext>
            </a:extLst>
          </p:cNvPr>
          <p:cNvSpPr/>
          <p:nvPr/>
        </p:nvSpPr>
        <p:spPr>
          <a:xfrm>
            <a:off x="6328855" y="3374176"/>
            <a:ext cx="97840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extLst>
      <p:ext uri="{BB962C8B-B14F-4D97-AF65-F5344CB8AC3E}">
        <p14:creationId xmlns:p14="http://schemas.microsoft.com/office/powerpoint/2010/main" val="315445483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495300"/>
            <a:ext cx="8229600" cy="1143000"/>
          </a:xfrm>
        </p:spPr>
        <p:txBody>
          <a:bodyPr/>
          <a:lstStyle/>
          <a:p>
            <a:r>
              <a:rPr lang="en-US">
                <a:latin typeface="Times New Roman" pitchFamily="18" charset="0"/>
              </a:rPr>
              <a:t>Scalability Tests</a:t>
            </a:r>
          </a:p>
        </p:txBody>
      </p:sp>
      <p:sp>
        <p:nvSpPr>
          <p:cNvPr id="450563" name="Rectangle 3"/>
          <p:cNvSpPr>
            <a:spLocks noGrp="1" noChangeArrowheads="1"/>
          </p:cNvSpPr>
          <p:nvPr>
            <p:ph idx="1"/>
          </p:nvPr>
        </p:nvSpPr>
        <p:spPr/>
        <p:txBody>
          <a:bodyPr>
            <a:normAutofit lnSpcReduction="10000"/>
          </a:bodyPr>
          <a:lstStyle/>
          <a:p>
            <a:pPr marL="274320" indent="-274320" fontAlgn="auto">
              <a:spcAft>
                <a:spcPts val="0"/>
              </a:spcAft>
              <a:buClr>
                <a:schemeClr val="accent3"/>
              </a:buClr>
              <a:buFont typeface="Wingdings 2"/>
              <a:buChar char=""/>
              <a:defRPr/>
            </a:pPr>
            <a:r>
              <a:rPr lang="en-US" dirty="0">
                <a:latin typeface="Times New Roman" pitchFamily="18" charset="0"/>
              </a:rPr>
              <a:t>Tests are designed to verify that the system can scale up to its engineering limits</a:t>
            </a:r>
          </a:p>
          <a:p>
            <a:pPr marL="274320" indent="-274320" fontAlgn="auto">
              <a:spcAft>
                <a:spcPts val="0"/>
              </a:spcAft>
              <a:buClr>
                <a:schemeClr val="accent3"/>
              </a:buClr>
              <a:buFont typeface="Wingdings 2"/>
              <a:buChar char=""/>
              <a:defRPr/>
            </a:pPr>
            <a:r>
              <a:rPr lang="en-US" dirty="0">
                <a:latin typeface="Times New Roman" pitchFamily="18" charset="0"/>
              </a:rPr>
              <a:t>Scaling tests are conducted to ensure that the system response time remains the same, or increases by a small amount, as the number of users are increased. </a:t>
            </a:r>
          </a:p>
          <a:p>
            <a:pPr marL="274320" indent="-274320" fontAlgn="auto">
              <a:spcAft>
                <a:spcPts val="0"/>
              </a:spcAft>
              <a:buClr>
                <a:schemeClr val="accent3"/>
              </a:buClr>
              <a:buFont typeface="Wingdings 2"/>
              <a:buChar char=""/>
              <a:defRPr/>
            </a:pPr>
            <a:r>
              <a:rPr lang="en-US" dirty="0">
                <a:latin typeface="Times New Roman" pitchFamily="18" charset="0"/>
              </a:rPr>
              <a:t>There are three major causes of these limitations: </a:t>
            </a:r>
          </a:p>
          <a:p>
            <a:pPr marL="640080" lvl="1" indent="-246888" fontAlgn="auto">
              <a:spcAft>
                <a:spcPts val="0"/>
              </a:spcAft>
              <a:buFont typeface="Wingdings 2"/>
              <a:buChar char=""/>
              <a:defRPr/>
            </a:pPr>
            <a:r>
              <a:rPr lang="en-US" dirty="0">
                <a:latin typeface="Times New Roman" pitchFamily="18" charset="0"/>
              </a:rPr>
              <a:t>data storage limitations</a:t>
            </a:r>
          </a:p>
          <a:p>
            <a:pPr marL="640080" lvl="1" indent="-246888" fontAlgn="auto">
              <a:spcAft>
                <a:spcPts val="0"/>
              </a:spcAft>
              <a:buFont typeface="Wingdings 2"/>
              <a:buChar char=""/>
              <a:defRPr/>
            </a:pPr>
            <a:r>
              <a:rPr lang="en-US" dirty="0">
                <a:latin typeface="Times New Roman" pitchFamily="18" charset="0"/>
              </a:rPr>
              <a:t>network bandwidth limitations</a:t>
            </a:r>
          </a:p>
          <a:p>
            <a:pPr marL="640080" lvl="1" indent="-246888" fontAlgn="auto">
              <a:spcAft>
                <a:spcPts val="0"/>
              </a:spcAft>
              <a:buFont typeface="Wingdings 2"/>
              <a:buChar char=""/>
              <a:defRPr/>
            </a:pPr>
            <a:r>
              <a:rPr lang="en-US" dirty="0">
                <a:latin typeface="Times New Roman" pitchFamily="18" charset="0"/>
              </a:rPr>
              <a:t>speed limit</a:t>
            </a:r>
          </a:p>
          <a:p>
            <a:pPr marL="274320" indent="-274320" fontAlgn="auto">
              <a:spcAft>
                <a:spcPts val="0"/>
              </a:spcAft>
              <a:buClr>
                <a:schemeClr val="accent3"/>
              </a:buClr>
              <a:buFont typeface="Wingdings 2"/>
              <a:buChar char=""/>
              <a:defRPr/>
            </a:pPr>
            <a:r>
              <a:rPr lang="en-US" dirty="0">
                <a:latin typeface="Times New Roman" pitchFamily="18" charset="0"/>
              </a:rPr>
              <a:t>Extrapolation is often used to predict the limit of scalability</a:t>
            </a:r>
          </a:p>
          <a:p>
            <a:pPr marL="274320" indent="-274320" fontAlgn="auto">
              <a:spcAft>
                <a:spcPts val="0"/>
              </a:spcAft>
              <a:buClr>
                <a:schemeClr val="accent3"/>
              </a:buClr>
              <a:buFont typeface="Wingdings 2"/>
              <a:buChar char=""/>
              <a:defRPr/>
            </a:pPr>
            <a:endParaRPr lang="en-US" dirty="0">
              <a:latin typeface="Times New Roman" pitchFamily="18" charset="0"/>
            </a:endParaRPr>
          </a:p>
        </p:txBody>
      </p:sp>
      <p:sp>
        <p:nvSpPr>
          <p:cNvPr id="2" name="Footer Placeholder 1">
            <a:extLst>
              <a:ext uri="{FF2B5EF4-FFF2-40B4-BE49-F238E27FC236}">
                <a16:creationId xmlns:a16="http://schemas.microsoft.com/office/drawing/2014/main" id="{86CD2CB8-D71D-4F07-2905-49B0BB09DC37}"/>
              </a:ext>
            </a:extLst>
          </p:cNvPr>
          <p:cNvSpPr>
            <a:spLocks noGrp="1"/>
          </p:cNvSpPr>
          <p:nvPr>
            <p:ph type="ftr" sz="quarter" idx="11"/>
          </p:nvPr>
        </p:nvSpPr>
        <p:spPr/>
        <p:txBody>
          <a:bodyPr/>
          <a:lstStyle/>
          <a:p>
            <a:pPr>
              <a:defRPr/>
            </a:pPr>
            <a:r>
              <a:rPr lang="en-US"/>
              <a:t>-</a:t>
            </a:r>
          </a:p>
        </p:txBody>
      </p:sp>
      <p:sp>
        <p:nvSpPr>
          <p:cNvPr id="3" name="Slide Number Placeholder 2">
            <a:extLst>
              <a:ext uri="{FF2B5EF4-FFF2-40B4-BE49-F238E27FC236}">
                <a16:creationId xmlns:a16="http://schemas.microsoft.com/office/drawing/2014/main" id="{FD8C3A83-7DC1-7247-2561-DA5CE1343103}"/>
              </a:ext>
            </a:extLst>
          </p:cNvPr>
          <p:cNvSpPr>
            <a:spLocks noGrp="1"/>
          </p:cNvSpPr>
          <p:nvPr>
            <p:ph type="sldNum" sz="quarter" idx="12"/>
          </p:nvPr>
        </p:nvSpPr>
        <p:spPr/>
        <p:txBody>
          <a:bodyPr/>
          <a:lstStyle/>
          <a:p>
            <a:pPr>
              <a:defRPr/>
            </a:pPr>
            <a:fld id="{C37FF4DA-2B87-4085-9933-4E96F762EFF0}" type="slidenum">
              <a:rPr lang="en-US" smtClean="0"/>
              <a:pPr>
                <a:defRPr/>
              </a:pPr>
              <a:t>35</a:t>
            </a:fld>
            <a:endParaRPr lang="en-US"/>
          </a:p>
        </p:txBody>
      </p:sp>
    </p:spTree>
    <p:extLst>
      <p:ext uri="{BB962C8B-B14F-4D97-AF65-F5344CB8AC3E}">
        <p14:creationId xmlns:p14="http://schemas.microsoft.com/office/powerpoint/2010/main" val="45930051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509588" y="350838"/>
            <a:ext cx="8229600" cy="1143000"/>
          </a:xfrm>
        </p:spPr>
        <p:txBody>
          <a:bodyPr/>
          <a:lstStyle/>
          <a:p>
            <a:r>
              <a:rPr lang="en-US">
                <a:latin typeface="Times New Roman" pitchFamily="18" charset="0"/>
              </a:rPr>
              <a:t>Taxonomy of System Tests</a:t>
            </a:r>
          </a:p>
        </p:txBody>
      </p:sp>
      <p:pic>
        <p:nvPicPr>
          <p:cNvPr id="7171" name="Picture 5" descr="systemtest"/>
          <p:cNvPicPr>
            <a:picLocks noGrp="1" noChangeAspect="1" noChangeArrowheads="1"/>
          </p:cNvPicPr>
          <p:nvPr>
            <p:ph idx="1"/>
          </p:nvPr>
        </p:nvPicPr>
        <p:blipFill>
          <a:blip r:embed="rId3" cstate="print"/>
          <a:srcRect/>
          <a:stretch>
            <a:fillRect/>
          </a:stretch>
        </p:blipFill>
        <p:spPr>
          <a:xfrm>
            <a:off x="1986822" y="1632858"/>
            <a:ext cx="4225570" cy="4415246"/>
          </a:xfrm>
        </p:spPr>
      </p:pic>
      <p:sp>
        <p:nvSpPr>
          <p:cNvPr id="7173" name="Text Box 6"/>
          <p:cNvSpPr txBox="1">
            <a:spLocks noChangeArrowheads="1"/>
          </p:cNvSpPr>
          <p:nvPr/>
        </p:nvSpPr>
        <p:spPr bwMode="auto">
          <a:xfrm>
            <a:off x="2428875" y="5997575"/>
            <a:ext cx="4878388" cy="369332"/>
          </a:xfrm>
          <a:prstGeom prst="rect">
            <a:avLst/>
          </a:prstGeom>
          <a:noFill/>
          <a:ln w="12700">
            <a:noFill/>
            <a:miter lim="800000"/>
            <a:headEnd type="none" w="sm" len="sm"/>
            <a:tailEnd type="none" w="sm" len="sm"/>
          </a:ln>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Types of system tests</a:t>
            </a: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 name="Footer Placeholder 1">
            <a:extLst>
              <a:ext uri="{FF2B5EF4-FFF2-40B4-BE49-F238E27FC236}">
                <a16:creationId xmlns:a16="http://schemas.microsoft.com/office/drawing/2014/main" id="{6D3E3125-D733-B583-81D1-5D606A710893}"/>
              </a:ext>
            </a:extLst>
          </p:cNvPr>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t>-</a:t>
            </a:r>
          </a:p>
        </p:txBody>
      </p:sp>
      <p:sp>
        <p:nvSpPr>
          <p:cNvPr id="3" name="Slide Number Placeholder 2">
            <a:extLst>
              <a:ext uri="{FF2B5EF4-FFF2-40B4-BE49-F238E27FC236}">
                <a16:creationId xmlns:a16="http://schemas.microsoft.com/office/drawing/2014/main" id="{1C9A4186-90E9-62DA-954A-B978438DDF6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37FF4DA-2B87-4085-9933-4E96F762EFF0}" type="slidenum">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4" name="Arrow: Left 3">
            <a:extLst>
              <a:ext uri="{FF2B5EF4-FFF2-40B4-BE49-F238E27FC236}">
                <a16:creationId xmlns:a16="http://schemas.microsoft.com/office/drawing/2014/main" id="{C333EF6E-6DC0-B2A8-EE57-F3AC59C2E0C7}"/>
              </a:ext>
            </a:extLst>
          </p:cNvPr>
          <p:cNvSpPr/>
          <p:nvPr/>
        </p:nvSpPr>
        <p:spPr>
          <a:xfrm>
            <a:off x="6328855" y="3712679"/>
            <a:ext cx="97840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extLst>
      <p:ext uri="{BB962C8B-B14F-4D97-AF65-F5344CB8AC3E}">
        <p14:creationId xmlns:p14="http://schemas.microsoft.com/office/powerpoint/2010/main" val="327557328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57200" y="508000"/>
            <a:ext cx="8229600" cy="1143000"/>
          </a:xfrm>
        </p:spPr>
        <p:txBody>
          <a:bodyPr/>
          <a:lstStyle/>
          <a:p>
            <a:r>
              <a:rPr lang="en-US">
                <a:latin typeface="Times New Roman" pitchFamily="18" charset="0"/>
              </a:rPr>
              <a:t>Stress Tests</a:t>
            </a:r>
          </a:p>
        </p:txBody>
      </p:sp>
      <p:sp>
        <p:nvSpPr>
          <p:cNvPr id="451587" name="Rectangle 3"/>
          <p:cNvSpPr>
            <a:spLocks noGrp="1" noChangeArrowheads="1"/>
          </p:cNvSpPr>
          <p:nvPr>
            <p:ph idx="1"/>
          </p:nvPr>
        </p:nvSpPr>
        <p:spPr/>
        <p:txBody>
          <a:bodyPr>
            <a:normAutofit fontScale="92500" lnSpcReduction="20000"/>
          </a:bodyPr>
          <a:lstStyle/>
          <a:p>
            <a:pPr marL="274320" indent="-274320" fontAlgn="auto">
              <a:spcAft>
                <a:spcPts val="0"/>
              </a:spcAft>
              <a:buClr>
                <a:schemeClr val="accent3"/>
              </a:buClr>
              <a:buFont typeface="Wingdings 2"/>
              <a:buChar char=""/>
              <a:defRPr/>
            </a:pPr>
            <a:r>
              <a:rPr lang="en-US">
                <a:latin typeface="Times New Roman" pitchFamily="18" charset="0"/>
              </a:rPr>
              <a:t>The goal of stress testing is to evaluate and determine the behavior of a software component while the offered load is in excess of its designed capacity</a:t>
            </a:r>
          </a:p>
          <a:p>
            <a:pPr marL="274320" indent="-274320" fontAlgn="auto">
              <a:spcAft>
                <a:spcPts val="0"/>
              </a:spcAft>
              <a:buClr>
                <a:schemeClr val="accent3"/>
              </a:buClr>
              <a:buFont typeface="Wingdings 2"/>
              <a:buChar char=""/>
              <a:defRPr/>
            </a:pPr>
            <a:r>
              <a:rPr lang="en-US">
                <a:latin typeface="Times New Roman" pitchFamily="18" charset="0"/>
              </a:rPr>
              <a:t>The system is deliberately stressed by pushing it to and beyond its specified limits</a:t>
            </a:r>
          </a:p>
          <a:p>
            <a:pPr marL="274320" indent="-274320" fontAlgn="auto">
              <a:spcAft>
                <a:spcPts val="0"/>
              </a:spcAft>
              <a:buClr>
                <a:schemeClr val="accent3"/>
              </a:buClr>
              <a:buFont typeface="Wingdings 2"/>
              <a:buChar char=""/>
              <a:defRPr/>
            </a:pPr>
            <a:r>
              <a:rPr lang="en-US">
                <a:latin typeface="Times New Roman" pitchFamily="18" charset="0"/>
              </a:rPr>
              <a:t>It ensures that the system can perform acceptably under worst-case conditions, under an expected peak load. If the limit is exceeded and the system does fail, then the recovery mechanism should be invoked</a:t>
            </a:r>
          </a:p>
          <a:p>
            <a:pPr marL="274320" indent="-274320" fontAlgn="auto">
              <a:spcAft>
                <a:spcPts val="0"/>
              </a:spcAft>
              <a:buClr>
                <a:schemeClr val="accent3"/>
              </a:buClr>
              <a:buFont typeface="Wingdings 2"/>
              <a:buChar char=""/>
              <a:defRPr/>
            </a:pPr>
            <a:r>
              <a:rPr lang="en-US">
                <a:latin typeface="Times New Roman" pitchFamily="18" charset="0"/>
              </a:rPr>
              <a:t>Stress tests are targeted to bring out the problems associated with one or more of the following:</a:t>
            </a:r>
          </a:p>
          <a:p>
            <a:pPr marL="640080" lvl="1" indent="-246888" fontAlgn="auto">
              <a:spcAft>
                <a:spcPts val="0"/>
              </a:spcAft>
              <a:buFont typeface="Wingdings 2"/>
              <a:buChar char=""/>
              <a:defRPr/>
            </a:pPr>
            <a:r>
              <a:rPr lang="en-US">
                <a:latin typeface="Times New Roman" pitchFamily="18" charset="0"/>
              </a:rPr>
              <a:t>Memory leak</a:t>
            </a:r>
          </a:p>
          <a:p>
            <a:pPr marL="640080" lvl="1" indent="-246888" fontAlgn="auto">
              <a:spcAft>
                <a:spcPts val="0"/>
              </a:spcAft>
              <a:buFont typeface="Wingdings 2"/>
              <a:buChar char=""/>
              <a:defRPr/>
            </a:pPr>
            <a:r>
              <a:rPr lang="en-US">
                <a:latin typeface="Times New Roman" pitchFamily="18" charset="0"/>
              </a:rPr>
              <a:t>Buffer allocation and memory carving</a:t>
            </a:r>
          </a:p>
          <a:p>
            <a:pPr marL="274320" indent="-274320" fontAlgn="auto">
              <a:spcAft>
                <a:spcPts val="0"/>
              </a:spcAft>
              <a:buClr>
                <a:schemeClr val="accent3"/>
              </a:buClr>
              <a:buFont typeface="Wingdings 2"/>
              <a:buChar char=""/>
              <a:defRPr/>
            </a:pPr>
            <a:endParaRPr lang="en-US">
              <a:latin typeface="Times New Roman" pitchFamily="18" charset="0"/>
            </a:endParaRPr>
          </a:p>
        </p:txBody>
      </p:sp>
      <p:sp>
        <p:nvSpPr>
          <p:cNvPr id="2" name="Footer Placeholder 1">
            <a:extLst>
              <a:ext uri="{FF2B5EF4-FFF2-40B4-BE49-F238E27FC236}">
                <a16:creationId xmlns:a16="http://schemas.microsoft.com/office/drawing/2014/main" id="{BE0F4DB2-CEA8-C611-BC66-4873AB8B4650}"/>
              </a:ext>
            </a:extLst>
          </p:cNvPr>
          <p:cNvSpPr>
            <a:spLocks noGrp="1"/>
          </p:cNvSpPr>
          <p:nvPr>
            <p:ph type="ftr" sz="quarter" idx="11"/>
          </p:nvPr>
        </p:nvSpPr>
        <p:spPr/>
        <p:txBody>
          <a:bodyPr/>
          <a:lstStyle/>
          <a:p>
            <a:pPr>
              <a:defRPr/>
            </a:pPr>
            <a:r>
              <a:rPr lang="en-US"/>
              <a:t>-</a:t>
            </a:r>
          </a:p>
        </p:txBody>
      </p:sp>
      <p:sp>
        <p:nvSpPr>
          <p:cNvPr id="3" name="Slide Number Placeholder 2">
            <a:extLst>
              <a:ext uri="{FF2B5EF4-FFF2-40B4-BE49-F238E27FC236}">
                <a16:creationId xmlns:a16="http://schemas.microsoft.com/office/drawing/2014/main" id="{57A736B3-8720-4D3E-F609-6690615DE56C}"/>
              </a:ext>
            </a:extLst>
          </p:cNvPr>
          <p:cNvSpPr>
            <a:spLocks noGrp="1"/>
          </p:cNvSpPr>
          <p:nvPr>
            <p:ph type="sldNum" sz="quarter" idx="12"/>
          </p:nvPr>
        </p:nvSpPr>
        <p:spPr/>
        <p:txBody>
          <a:bodyPr/>
          <a:lstStyle/>
          <a:p>
            <a:pPr>
              <a:defRPr/>
            </a:pPr>
            <a:fld id="{C37FF4DA-2B87-4085-9933-4E96F762EFF0}" type="slidenum">
              <a:rPr lang="en-US" smtClean="0"/>
              <a:pPr>
                <a:defRPr/>
              </a:pPr>
              <a:t>37</a:t>
            </a:fld>
            <a:endParaRPr lang="en-US"/>
          </a:p>
        </p:txBody>
      </p:sp>
    </p:spTree>
    <p:extLst>
      <p:ext uri="{BB962C8B-B14F-4D97-AF65-F5344CB8AC3E}">
        <p14:creationId xmlns:p14="http://schemas.microsoft.com/office/powerpoint/2010/main" val="2913930988"/>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509588" y="350838"/>
            <a:ext cx="8229600" cy="1143000"/>
          </a:xfrm>
        </p:spPr>
        <p:txBody>
          <a:bodyPr/>
          <a:lstStyle/>
          <a:p>
            <a:r>
              <a:rPr lang="en-US">
                <a:latin typeface="Times New Roman" pitchFamily="18" charset="0"/>
              </a:rPr>
              <a:t>Taxonomy of System Tests</a:t>
            </a:r>
          </a:p>
        </p:txBody>
      </p:sp>
      <p:pic>
        <p:nvPicPr>
          <p:cNvPr id="7171" name="Picture 5" descr="systemtest"/>
          <p:cNvPicPr>
            <a:picLocks noGrp="1" noChangeAspect="1" noChangeArrowheads="1"/>
          </p:cNvPicPr>
          <p:nvPr>
            <p:ph idx="1"/>
          </p:nvPr>
        </p:nvPicPr>
        <p:blipFill>
          <a:blip r:embed="rId3" cstate="print"/>
          <a:srcRect/>
          <a:stretch>
            <a:fillRect/>
          </a:stretch>
        </p:blipFill>
        <p:spPr>
          <a:xfrm>
            <a:off x="1986822" y="1632858"/>
            <a:ext cx="4225570" cy="4415246"/>
          </a:xfrm>
        </p:spPr>
      </p:pic>
      <p:sp>
        <p:nvSpPr>
          <p:cNvPr id="7173" name="Text Box 6"/>
          <p:cNvSpPr txBox="1">
            <a:spLocks noChangeArrowheads="1"/>
          </p:cNvSpPr>
          <p:nvPr/>
        </p:nvSpPr>
        <p:spPr bwMode="auto">
          <a:xfrm>
            <a:off x="2428875" y="5997575"/>
            <a:ext cx="4878388" cy="369332"/>
          </a:xfrm>
          <a:prstGeom prst="rect">
            <a:avLst/>
          </a:prstGeom>
          <a:noFill/>
          <a:ln w="12700">
            <a:noFill/>
            <a:miter lim="800000"/>
            <a:headEnd type="none" w="sm" len="sm"/>
            <a:tailEnd type="none" w="sm" len="sm"/>
          </a:ln>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Types of system tests</a:t>
            </a: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 name="Footer Placeholder 1">
            <a:extLst>
              <a:ext uri="{FF2B5EF4-FFF2-40B4-BE49-F238E27FC236}">
                <a16:creationId xmlns:a16="http://schemas.microsoft.com/office/drawing/2014/main" id="{6D3E3125-D733-B583-81D1-5D606A710893}"/>
              </a:ext>
            </a:extLst>
          </p:cNvPr>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t>-</a:t>
            </a:r>
          </a:p>
        </p:txBody>
      </p:sp>
      <p:sp>
        <p:nvSpPr>
          <p:cNvPr id="3" name="Slide Number Placeholder 2">
            <a:extLst>
              <a:ext uri="{FF2B5EF4-FFF2-40B4-BE49-F238E27FC236}">
                <a16:creationId xmlns:a16="http://schemas.microsoft.com/office/drawing/2014/main" id="{1C9A4186-90E9-62DA-954A-B978438DDF6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37FF4DA-2B87-4085-9933-4E96F762EFF0}" type="slidenum">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4" name="Arrow: Left 3">
            <a:extLst>
              <a:ext uri="{FF2B5EF4-FFF2-40B4-BE49-F238E27FC236}">
                <a16:creationId xmlns:a16="http://schemas.microsoft.com/office/drawing/2014/main" id="{C333EF6E-6DC0-B2A8-EE57-F3AC59C2E0C7}"/>
              </a:ext>
            </a:extLst>
          </p:cNvPr>
          <p:cNvSpPr/>
          <p:nvPr/>
        </p:nvSpPr>
        <p:spPr>
          <a:xfrm>
            <a:off x="6328855" y="4191000"/>
            <a:ext cx="97840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extLst>
      <p:ext uri="{BB962C8B-B14F-4D97-AF65-F5344CB8AC3E}">
        <p14:creationId xmlns:p14="http://schemas.microsoft.com/office/powerpoint/2010/main" val="291500414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509588" y="482600"/>
            <a:ext cx="8229600" cy="1143000"/>
          </a:xfrm>
        </p:spPr>
        <p:txBody>
          <a:bodyPr/>
          <a:lstStyle/>
          <a:p>
            <a:r>
              <a:rPr lang="en-US">
                <a:latin typeface="Times New Roman" pitchFamily="18" charset="0"/>
              </a:rPr>
              <a:t>Load and Stability Tests</a:t>
            </a:r>
          </a:p>
        </p:txBody>
      </p:sp>
      <p:sp>
        <p:nvSpPr>
          <p:cNvPr id="452611" name="Rectangle 3"/>
          <p:cNvSpPr>
            <a:spLocks noGrp="1" noChangeArrowheads="1"/>
          </p:cNvSpPr>
          <p:nvPr>
            <p:ph idx="1"/>
          </p:nvPr>
        </p:nvSpPr>
        <p:spPr/>
        <p:txBody>
          <a:bodyPr>
            <a:normAutofit fontScale="92500" lnSpcReduction="20000"/>
          </a:bodyPr>
          <a:lstStyle/>
          <a:p>
            <a:pPr marL="274320" indent="-274320" fontAlgn="auto">
              <a:spcAft>
                <a:spcPts val="0"/>
              </a:spcAft>
              <a:buClr>
                <a:schemeClr val="accent3"/>
              </a:buClr>
              <a:buFont typeface="Wingdings 2"/>
              <a:buChar char=""/>
              <a:defRPr/>
            </a:pPr>
            <a:r>
              <a:rPr lang="en-US">
                <a:latin typeface="Times New Roman" pitchFamily="18" charset="0"/>
              </a:rPr>
              <a:t>Tests are designed to ensure that the system remains stable for a long period of time under full load</a:t>
            </a:r>
          </a:p>
          <a:p>
            <a:pPr marL="274320" indent="-274320" fontAlgn="auto">
              <a:spcAft>
                <a:spcPts val="0"/>
              </a:spcAft>
              <a:buClr>
                <a:schemeClr val="accent3"/>
              </a:buClr>
              <a:buFont typeface="Wingdings 2"/>
              <a:buChar char=""/>
              <a:defRPr/>
            </a:pPr>
            <a:r>
              <a:rPr lang="en-US">
                <a:latin typeface="Times New Roman" pitchFamily="18" charset="0"/>
              </a:rPr>
              <a:t>When a large number of users are introduced and applications that run for months without restarting, a number of problems are likely to occur: </a:t>
            </a:r>
          </a:p>
          <a:p>
            <a:pPr marL="640080" lvl="1" indent="-246888" fontAlgn="auto">
              <a:spcAft>
                <a:spcPts val="0"/>
              </a:spcAft>
              <a:buFont typeface="Wingdings 2"/>
              <a:buChar char=""/>
              <a:defRPr/>
            </a:pPr>
            <a:r>
              <a:rPr lang="en-US">
                <a:latin typeface="Times New Roman" pitchFamily="18" charset="0"/>
              </a:rPr>
              <a:t>the system slows down</a:t>
            </a:r>
          </a:p>
          <a:p>
            <a:pPr marL="640080" lvl="1" indent="-246888" fontAlgn="auto">
              <a:spcAft>
                <a:spcPts val="0"/>
              </a:spcAft>
              <a:buFont typeface="Wingdings 2"/>
              <a:buChar char=""/>
              <a:defRPr/>
            </a:pPr>
            <a:r>
              <a:rPr lang="en-US">
                <a:latin typeface="Times New Roman" pitchFamily="18" charset="0"/>
              </a:rPr>
              <a:t>the system encounters functionality problems</a:t>
            </a:r>
          </a:p>
          <a:p>
            <a:pPr marL="640080" lvl="1" indent="-246888" fontAlgn="auto">
              <a:spcAft>
                <a:spcPts val="0"/>
              </a:spcAft>
              <a:buFont typeface="Wingdings 2"/>
              <a:buChar char=""/>
              <a:defRPr/>
            </a:pPr>
            <a:r>
              <a:rPr lang="en-US">
                <a:latin typeface="Times New Roman" pitchFamily="18" charset="0"/>
              </a:rPr>
              <a:t>the system crashes altogether</a:t>
            </a:r>
          </a:p>
          <a:p>
            <a:pPr marL="274320" indent="-274320" fontAlgn="auto">
              <a:spcAft>
                <a:spcPts val="0"/>
              </a:spcAft>
              <a:buClr>
                <a:schemeClr val="accent3"/>
              </a:buClr>
              <a:buFont typeface="Wingdings 2"/>
              <a:buChar char=""/>
              <a:defRPr/>
            </a:pPr>
            <a:r>
              <a:rPr lang="en-US">
                <a:latin typeface="Times New Roman" pitchFamily="18" charset="0"/>
              </a:rPr>
              <a:t>Load and stability testing typically involves exercising the system with virtual users and measuring the performance to verify whether the system can support the anticipated load</a:t>
            </a:r>
          </a:p>
          <a:p>
            <a:pPr marL="274320" indent="-274320" fontAlgn="auto">
              <a:spcAft>
                <a:spcPts val="0"/>
              </a:spcAft>
              <a:buClr>
                <a:schemeClr val="accent3"/>
              </a:buClr>
              <a:buFont typeface="Wingdings 2"/>
              <a:buChar char=""/>
              <a:defRPr/>
            </a:pPr>
            <a:r>
              <a:rPr lang="en-US">
                <a:latin typeface="Times New Roman" pitchFamily="18" charset="0"/>
              </a:rPr>
              <a:t>This kind of testing help one to understand the ways the system will fare in real-life situations</a:t>
            </a:r>
          </a:p>
          <a:p>
            <a:pPr marL="274320" indent="-274320" fontAlgn="auto">
              <a:spcAft>
                <a:spcPts val="0"/>
              </a:spcAft>
              <a:buClr>
                <a:schemeClr val="accent3"/>
              </a:buClr>
              <a:buFont typeface="Wingdings 2"/>
              <a:buChar char=""/>
              <a:defRPr/>
            </a:pPr>
            <a:endParaRPr lang="en-US">
              <a:latin typeface="Times New Roman" pitchFamily="18" charset="0"/>
            </a:endParaRPr>
          </a:p>
        </p:txBody>
      </p:sp>
      <p:sp>
        <p:nvSpPr>
          <p:cNvPr id="2" name="Footer Placeholder 1">
            <a:extLst>
              <a:ext uri="{FF2B5EF4-FFF2-40B4-BE49-F238E27FC236}">
                <a16:creationId xmlns:a16="http://schemas.microsoft.com/office/drawing/2014/main" id="{46A0FA73-DA1F-E725-E63D-0958ABC07058}"/>
              </a:ext>
            </a:extLst>
          </p:cNvPr>
          <p:cNvSpPr>
            <a:spLocks noGrp="1"/>
          </p:cNvSpPr>
          <p:nvPr>
            <p:ph type="ftr" sz="quarter" idx="11"/>
          </p:nvPr>
        </p:nvSpPr>
        <p:spPr/>
        <p:txBody>
          <a:bodyPr/>
          <a:lstStyle/>
          <a:p>
            <a:pPr>
              <a:defRPr/>
            </a:pPr>
            <a:r>
              <a:rPr lang="en-US"/>
              <a:t>-</a:t>
            </a:r>
          </a:p>
        </p:txBody>
      </p:sp>
      <p:sp>
        <p:nvSpPr>
          <p:cNvPr id="3" name="Slide Number Placeholder 2">
            <a:extLst>
              <a:ext uri="{FF2B5EF4-FFF2-40B4-BE49-F238E27FC236}">
                <a16:creationId xmlns:a16="http://schemas.microsoft.com/office/drawing/2014/main" id="{7751DACF-3B3D-F814-C0EE-4920DD2ABEBE}"/>
              </a:ext>
            </a:extLst>
          </p:cNvPr>
          <p:cNvSpPr>
            <a:spLocks noGrp="1"/>
          </p:cNvSpPr>
          <p:nvPr>
            <p:ph type="sldNum" sz="quarter" idx="12"/>
          </p:nvPr>
        </p:nvSpPr>
        <p:spPr/>
        <p:txBody>
          <a:bodyPr/>
          <a:lstStyle/>
          <a:p>
            <a:pPr>
              <a:defRPr/>
            </a:pPr>
            <a:fld id="{C37FF4DA-2B87-4085-9933-4E96F762EFF0}" type="slidenum">
              <a:rPr lang="en-US" smtClean="0"/>
              <a:pPr>
                <a:defRPr/>
              </a:pPr>
              <a:t>39</a:t>
            </a:fld>
            <a:endParaRPr lang="en-US"/>
          </a:p>
        </p:txBody>
      </p:sp>
    </p:spTree>
    <p:extLst>
      <p:ext uri="{BB962C8B-B14F-4D97-AF65-F5344CB8AC3E}">
        <p14:creationId xmlns:p14="http://schemas.microsoft.com/office/powerpoint/2010/main" val="345274926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509588" y="350838"/>
            <a:ext cx="8229600" cy="1143000"/>
          </a:xfrm>
        </p:spPr>
        <p:txBody>
          <a:bodyPr/>
          <a:lstStyle/>
          <a:p>
            <a:r>
              <a:rPr lang="en-US">
                <a:latin typeface="Times New Roman" pitchFamily="18" charset="0"/>
              </a:rPr>
              <a:t>Taxonomy of System Tests</a:t>
            </a:r>
          </a:p>
        </p:txBody>
      </p:sp>
      <p:pic>
        <p:nvPicPr>
          <p:cNvPr id="7171" name="Picture 5" descr="systemtest"/>
          <p:cNvPicPr>
            <a:picLocks noGrp="1" noChangeAspect="1" noChangeArrowheads="1"/>
          </p:cNvPicPr>
          <p:nvPr>
            <p:ph idx="1"/>
          </p:nvPr>
        </p:nvPicPr>
        <p:blipFill>
          <a:blip r:embed="rId3" cstate="print"/>
          <a:srcRect/>
          <a:stretch>
            <a:fillRect/>
          </a:stretch>
        </p:blipFill>
        <p:spPr>
          <a:xfrm>
            <a:off x="1986822" y="1632858"/>
            <a:ext cx="4225570" cy="4415246"/>
          </a:xfrm>
        </p:spPr>
      </p:pic>
      <p:sp>
        <p:nvSpPr>
          <p:cNvPr id="7173" name="Text Box 6"/>
          <p:cNvSpPr txBox="1">
            <a:spLocks noChangeArrowheads="1"/>
          </p:cNvSpPr>
          <p:nvPr/>
        </p:nvSpPr>
        <p:spPr bwMode="auto">
          <a:xfrm>
            <a:off x="2428875" y="5997575"/>
            <a:ext cx="4878388" cy="369332"/>
          </a:xfrm>
          <a:prstGeom prst="rect">
            <a:avLst/>
          </a:prstGeom>
          <a:noFill/>
          <a:ln w="12700">
            <a:noFill/>
            <a:miter lim="800000"/>
            <a:headEnd type="none" w="sm" len="sm"/>
            <a:tailEnd type="none" w="sm" len="sm"/>
          </a:ln>
        </p:spPr>
        <p:txBody>
          <a:bodyPr>
            <a:spAutoFit/>
          </a:bodyPr>
          <a:lstStyle/>
          <a:p>
            <a:pPr>
              <a:spcBef>
                <a:spcPct val="50000"/>
              </a:spcBef>
            </a:pPr>
            <a:r>
              <a:rPr lang="en-US" b="0" dirty="0">
                <a:solidFill>
                  <a:srgbClr val="000000"/>
                </a:solidFill>
              </a:rPr>
              <a:t>Types of system tests</a:t>
            </a:r>
            <a:endParaRPr lang="en-US" sz="1200" b="0" dirty="0">
              <a:solidFill>
                <a:srgbClr val="000000"/>
              </a:solidFill>
            </a:endParaRPr>
          </a:p>
        </p:txBody>
      </p:sp>
      <p:sp>
        <p:nvSpPr>
          <p:cNvPr id="2" name="Footer Placeholder 1">
            <a:extLst>
              <a:ext uri="{FF2B5EF4-FFF2-40B4-BE49-F238E27FC236}">
                <a16:creationId xmlns:a16="http://schemas.microsoft.com/office/drawing/2014/main" id="{6D3E3125-D733-B583-81D1-5D606A710893}"/>
              </a:ext>
            </a:extLst>
          </p:cNvPr>
          <p:cNvSpPr>
            <a:spLocks noGrp="1"/>
          </p:cNvSpPr>
          <p:nvPr>
            <p:ph type="ftr" sz="quarter" idx="11"/>
          </p:nvPr>
        </p:nvSpPr>
        <p:spPr/>
        <p:txBody>
          <a:bodyPr/>
          <a:lstStyle/>
          <a:p>
            <a:pPr>
              <a:defRPr/>
            </a:pPr>
            <a:r>
              <a:rPr lang="en-US"/>
              <a:t>-</a:t>
            </a:r>
          </a:p>
        </p:txBody>
      </p:sp>
      <p:sp>
        <p:nvSpPr>
          <p:cNvPr id="3" name="Slide Number Placeholder 2">
            <a:extLst>
              <a:ext uri="{FF2B5EF4-FFF2-40B4-BE49-F238E27FC236}">
                <a16:creationId xmlns:a16="http://schemas.microsoft.com/office/drawing/2014/main" id="{1C9A4186-90E9-62DA-954A-B978438DDF6A}"/>
              </a:ext>
            </a:extLst>
          </p:cNvPr>
          <p:cNvSpPr>
            <a:spLocks noGrp="1"/>
          </p:cNvSpPr>
          <p:nvPr>
            <p:ph type="sldNum" sz="quarter" idx="12"/>
          </p:nvPr>
        </p:nvSpPr>
        <p:spPr/>
        <p:txBody>
          <a:bodyPr/>
          <a:lstStyle/>
          <a:p>
            <a:pPr>
              <a:defRPr/>
            </a:pPr>
            <a:fld id="{C37FF4DA-2B87-4085-9933-4E96F762EFF0}" type="slidenum">
              <a:rPr lang="en-US" smtClean="0"/>
              <a:pPr>
                <a:defRPr/>
              </a:pPr>
              <a:t>4</a:t>
            </a:fld>
            <a:endParaRPr lang="en-US"/>
          </a:p>
        </p:txBody>
      </p:sp>
    </p:spTree>
    <p:extLst>
      <p:ext uri="{BB962C8B-B14F-4D97-AF65-F5344CB8AC3E}">
        <p14:creationId xmlns:p14="http://schemas.microsoft.com/office/powerpoint/2010/main" val="346609558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509588" y="350838"/>
            <a:ext cx="8229600" cy="1143000"/>
          </a:xfrm>
        </p:spPr>
        <p:txBody>
          <a:bodyPr/>
          <a:lstStyle/>
          <a:p>
            <a:r>
              <a:rPr lang="en-US">
                <a:latin typeface="Times New Roman" pitchFamily="18" charset="0"/>
              </a:rPr>
              <a:t>Taxonomy of System Tests</a:t>
            </a:r>
          </a:p>
        </p:txBody>
      </p:sp>
      <p:pic>
        <p:nvPicPr>
          <p:cNvPr id="7171" name="Picture 5" descr="systemtest"/>
          <p:cNvPicPr>
            <a:picLocks noGrp="1" noChangeAspect="1" noChangeArrowheads="1"/>
          </p:cNvPicPr>
          <p:nvPr>
            <p:ph idx="1"/>
          </p:nvPr>
        </p:nvPicPr>
        <p:blipFill>
          <a:blip r:embed="rId3" cstate="print"/>
          <a:srcRect/>
          <a:stretch>
            <a:fillRect/>
          </a:stretch>
        </p:blipFill>
        <p:spPr>
          <a:xfrm>
            <a:off x="1986822" y="1632858"/>
            <a:ext cx="4225570" cy="4415246"/>
          </a:xfrm>
        </p:spPr>
      </p:pic>
      <p:sp>
        <p:nvSpPr>
          <p:cNvPr id="7173" name="Text Box 6"/>
          <p:cNvSpPr txBox="1">
            <a:spLocks noChangeArrowheads="1"/>
          </p:cNvSpPr>
          <p:nvPr/>
        </p:nvSpPr>
        <p:spPr bwMode="auto">
          <a:xfrm>
            <a:off x="2428875" y="5997575"/>
            <a:ext cx="4878388" cy="369332"/>
          </a:xfrm>
          <a:prstGeom prst="rect">
            <a:avLst/>
          </a:prstGeom>
          <a:noFill/>
          <a:ln w="12700">
            <a:noFill/>
            <a:miter lim="800000"/>
            <a:headEnd type="none" w="sm" len="sm"/>
            <a:tailEnd type="none" w="sm" len="sm"/>
          </a:ln>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Types of system tests</a:t>
            </a: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 name="Footer Placeholder 1">
            <a:extLst>
              <a:ext uri="{FF2B5EF4-FFF2-40B4-BE49-F238E27FC236}">
                <a16:creationId xmlns:a16="http://schemas.microsoft.com/office/drawing/2014/main" id="{6D3E3125-D733-B583-81D1-5D606A710893}"/>
              </a:ext>
            </a:extLst>
          </p:cNvPr>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t>-</a:t>
            </a:r>
          </a:p>
        </p:txBody>
      </p:sp>
      <p:sp>
        <p:nvSpPr>
          <p:cNvPr id="3" name="Slide Number Placeholder 2">
            <a:extLst>
              <a:ext uri="{FF2B5EF4-FFF2-40B4-BE49-F238E27FC236}">
                <a16:creationId xmlns:a16="http://schemas.microsoft.com/office/drawing/2014/main" id="{1C9A4186-90E9-62DA-954A-B978438DDF6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37FF4DA-2B87-4085-9933-4E96F762EFF0}" type="slidenum">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4" name="Arrow: Left 3">
            <a:extLst>
              <a:ext uri="{FF2B5EF4-FFF2-40B4-BE49-F238E27FC236}">
                <a16:creationId xmlns:a16="http://schemas.microsoft.com/office/drawing/2014/main" id="{C333EF6E-6DC0-B2A8-EE57-F3AC59C2E0C7}"/>
              </a:ext>
            </a:extLst>
          </p:cNvPr>
          <p:cNvSpPr/>
          <p:nvPr/>
        </p:nvSpPr>
        <p:spPr>
          <a:xfrm>
            <a:off x="6351040" y="4572000"/>
            <a:ext cx="97840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extLst>
      <p:ext uri="{BB962C8B-B14F-4D97-AF65-F5344CB8AC3E}">
        <p14:creationId xmlns:p14="http://schemas.microsoft.com/office/powerpoint/2010/main" val="306334953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82600" y="495300"/>
            <a:ext cx="8229600" cy="1143000"/>
          </a:xfrm>
        </p:spPr>
        <p:txBody>
          <a:bodyPr/>
          <a:lstStyle/>
          <a:p>
            <a:r>
              <a:rPr lang="en-US" dirty="0">
                <a:latin typeface="Times New Roman" pitchFamily="18" charset="0"/>
              </a:rPr>
              <a:t>Reliability Tests</a:t>
            </a:r>
          </a:p>
        </p:txBody>
      </p:sp>
      <p:sp>
        <p:nvSpPr>
          <p:cNvPr id="453635" name="Rectangle 3"/>
          <p:cNvSpPr>
            <a:spLocks noGrp="1" noChangeArrowheads="1"/>
          </p:cNvSpPr>
          <p:nvPr>
            <p:ph idx="1"/>
          </p:nvPr>
        </p:nvSpPr>
        <p:spPr/>
        <p:txBody>
          <a:bodyPr>
            <a:normAutofit fontScale="70000" lnSpcReduction="20000"/>
          </a:bodyPr>
          <a:lstStyle/>
          <a:p>
            <a:pPr marL="274320" indent="-274320" fontAlgn="auto">
              <a:lnSpc>
                <a:spcPct val="120000"/>
              </a:lnSpc>
              <a:spcAft>
                <a:spcPts val="0"/>
              </a:spcAft>
              <a:buClr>
                <a:schemeClr val="accent3"/>
              </a:buClr>
              <a:buFont typeface="Wingdings 2"/>
              <a:buChar char=""/>
              <a:defRPr/>
            </a:pPr>
            <a:r>
              <a:rPr lang="en-US" dirty="0">
                <a:latin typeface="Times New Roman" pitchFamily="18" charset="0"/>
              </a:rPr>
              <a:t>Reliability tests are designed to measure the ability of the system to remain operational for long periods of time. </a:t>
            </a:r>
          </a:p>
          <a:p>
            <a:pPr marL="274320" indent="-274320" fontAlgn="auto">
              <a:lnSpc>
                <a:spcPct val="120000"/>
              </a:lnSpc>
              <a:spcAft>
                <a:spcPts val="0"/>
              </a:spcAft>
              <a:buClr>
                <a:schemeClr val="accent3"/>
              </a:buClr>
              <a:buFont typeface="Wingdings 2"/>
              <a:buChar char=""/>
              <a:defRPr/>
            </a:pPr>
            <a:r>
              <a:rPr lang="en-US" dirty="0">
                <a:latin typeface="Times New Roman" pitchFamily="18" charset="0"/>
              </a:rPr>
              <a:t>The reliability of a system is typically expressed in terms of mean time to failure (MTTF). If </a:t>
            </a:r>
            <a:r>
              <a:rPr lang="en-US" i="1" dirty="0">
                <a:latin typeface="Times New Roman" pitchFamily="18" charset="0"/>
              </a:rPr>
              <a:t>t</a:t>
            </a:r>
            <a:r>
              <a:rPr lang="en-US" i="1" baseline="-25000" dirty="0">
                <a:latin typeface="Times New Roman" pitchFamily="18" charset="0"/>
              </a:rPr>
              <a:t>1</a:t>
            </a:r>
            <a:r>
              <a:rPr lang="en-US" i="1" dirty="0">
                <a:latin typeface="Times New Roman" pitchFamily="18" charset="0"/>
              </a:rPr>
              <a:t>, t</a:t>
            </a:r>
            <a:r>
              <a:rPr lang="en-US" i="1" baseline="-25000" dirty="0">
                <a:latin typeface="Times New Roman" pitchFamily="18" charset="0"/>
              </a:rPr>
              <a:t>2</a:t>
            </a:r>
            <a:r>
              <a:rPr lang="en-US" i="1" dirty="0">
                <a:latin typeface="Times New Roman" pitchFamily="18" charset="0"/>
              </a:rPr>
              <a:t>, …, </a:t>
            </a:r>
            <a:r>
              <a:rPr lang="en-US" i="1" dirty="0" err="1">
                <a:latin typeface="Times New Roman" pitchFamily="18" charset="0"/>
              </a:rPr>
              <a:t>t</a:t>
            </a:r>
            <a:r>
              <a:rPr lang="en-US" i="1" baseline="-25000" dirty="0" err="1">
                <a:latin typeface="Times New Roman" pitchFamily="18" charset="0"/>
              </a:rPr>
              <a:t>n</a:t>
            </a:r>
            <a:r>
              <a:rPr lang="en-US" i="1" dirty="0">
                <a:latin typeface="Times New Roman" pitchFamily="18" charset="0"/>
              </a:rPr>
              <a:t> </a:t>
            </a:r>
            <a:r>
              <a:rPr lang="en-US" dirty="0">
                <a:latin typeface="Times New Roman" pitchFamily="18" charset="0"/>
              </a:rPr>
              <a:t>represent the time between observance of failures 1, 2, …, n respectively. Then</a:t>
            </a:r>
          </a:p>
          <a:p>
            <a:pPr marL="274320" indent="-274320" fontAlgn="auto">
              <a:lnSpc>
                <a:spcPct val="120000"/>
              </a:lnSpc>
              <a:spcAft>
                <a:spcPts val="0"/>
              </a:spcAft>
              <a:buClr>
                <a:schemeClr val="accent3"/>
              </a:buClr>
              <a:buFont typeface="Wingdings 2"/>
              <a:buChar char=""/>
              <a:defRPr/>
            </a:pPr>
            <a:endParaRPr lang="en-US" dirty="0">
              <a:latin typeface="Times New Roman" pitchFamily="18" charset="0"/>
            </a:endParaRPr>
          </a:p>
          <a:p>
            <a:pPr marL="274320" indent="-274320" fontAlgn="auto">
              <a:lnSpc>
                <a:spcPct val="120000"/>
              </a:lnSpc>
              <a:spcAft>
                <a:spcPts val="0"/>
              </a:spcAft>
              <a:buClr>
                <a:schemeClr val="accent3"/>
              </a:buClr>
              <a:buFont typeface="Wingdings 2"/>
              <a:buChar char=""/>
              <a:defRPr/>
            </a:pPr>
            <a:endParaRPr lang="en-US" dirty="0">
              <a:latin typeface="Times New Roman" pitchFamily="18" charset="0"/>
            </a:endParaRPr>
          </a:p>
          <a:p>
            <a:pPr marL="274320" indent="-274320" fontAlgn="auto">
              <a:lnSpc>
                <a:spcPct val="120000"/>
              </a:lnSpc>
              <a:spcAft>
                <a:spcPts val="0"/>
              </a:spcAft>
              <a:buClr>
                <a:schemeClr val="accent3"/>
              </a:buClr>
              <a:buFont typeface="Wingdings 2"/>
              <a:buChar char=""/>
              <a:defRPr/>
            </a:pPr>
            <a:endParaRPr lang="en-US" dirty="0">
              <a:latin typeface="Times New Roman" pitchFamily="18" charset="0"/>
            </a:endParaRPr>
          </a:p>
          <a:p>
            <a:pPr marL="274320" indent="-274320" fontAlgn="auto">
              <a:lnSpc>
                <a:spcPct val="120000"/>
              </a:lnSpc>
              <a:spcAft>
                <a:spcPts val="0"/>
              </a:spcAft>
              <a:buClr>
                <a:schemeClr val="accent3"/>
              </a:buClr>
              <a:buFont typeface="Wingdings 2"/>
              <a:buChar char=""/>
              <a:defRPr/>
            </a:pPr>
            <a:r>
              <a:rPr lang="en-US" dirty="0">
                <a:latin typeface="Times New Roman" pitchFamily="18" charset="0"/>
              </a:rPr>
              <a:t>After a failure is observed, the developers analyze and fix the defects, which consumes some time – let us call this interval the repair time. </a:t>
            </a:r>
          </a:p>
          <a:p>
            <a:pPr marL="274320" indent="-274320" fontAlgn="auto">
              <a:lnSpc>
                <a:spcPct val="120000"/>
              </a:lnSpc>
              <a:spcAft>
                <a:spcPts val="0"/>
              </a:spcAft>
              <a:buClr>
                <a:schemeClr val="accent3"/>
              </a:buClr>
              <a:buFont typeface="Wingdings 2"/>
              <a:buChar char=""/>
              <a:defRPr/>
            </a:pPr>
            <a:r>
              <a:rPr lang="en-US" dirty="0">
                <a:latin typeface="Times New Roman" pitchFamily="18" charset="0"/>
              </a:rPr>
              <a:t>The average of all the repair times is known as the mean time to repair (MTTR)</a:t>
            </a:r>
          </a:p>
          <a:p>
            <a:pPr marL="274320" indent="-274320" fontAlgn="auto">
              <a:lnSpc>
                <a:spcPct val="120000"/>
              </a:lnSpc>
              <a:spcAft>
                <a:spcPts val="0"/>
              </a:spcAft>
              <a:buClr>
                <a:schemeClr val="accent3"/>
              </a:buClr>
              <a:buFont typeface="Wingdings 2"/>
              <a:buChar char=""/>
              <a:defRPr/>
            </a:pPr>
            <a:r>
              <a:rPr lang="en-US" dirty="0">
                <a:latin typeface="Times New Roman" pitchFamily="18" charset="0"/>
              </a:rPr>
              <a:t>Now we can calculate a value called mean time between failure (MTBF) as MTBF = MTTF + MTTR</a:t>
            </a:r>
          </a:p>
        </p:txBody>
      </p:sp>
      <p:graphicFrame>
        <p:nvGraphicFramePr>
          <p:cNvPr id="5" name="Object 4"/>
          <p:cNvGraphicFramePr>
            <a:graphicFrameLocks noChangeAspect="1"/>
          </p:cNvGraphicFramePr>
          <p:nvPr>
            <p:extLst>
              <p:ext uri="{D42A27DB-BD31-4B8C-83A1-F6EECF244321}">
                <p14:modId xmlns:p14="http://schemas.microsoft.com/office/powerpoint/2010/main" val="1545894668"/>
              </p:ext>
            </p:extLst>
          </p:nvPr>
        </p:nvGraphicFramePr>
        <p:xfrm>
          <a:off x="1295400" y="3592195"/>
          <a:ext cx="1858832" cy="810260"/>
        </p:xfrm>
        <a:graphic>
          <a:graphicData uri="http://schemas.openxmlformats.org/presentationml/2006/ole">
            <mc:AlternateContent xmlns:mc="http://schemas.openxmlformats.org/markup-compatibility/2006">
              <mc:Choice xmlns:v="urn:schemas-microsoft-com:vml" Requires="v">
                <p:oleObj name="Equation" r:id="rId3" imgW="990360" imgH="431640" progId="">
                  <p:embed/>
                </p:oleObj>
              </mc:Choice>
              <mc:Fallback>
                <p:oleObj name="Equation" r:id="rId3" imgW="990360" imgH="4316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3592195"/>
                        <a:ext cx="1858832" cy="8102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Footer Placeholder 1">
            <a:extLst>
              <a:ext uri="{FF2B5EF4-FFF2-40B4-BE49-F238E27FC236}">
                <a16:creationId xmlns:a16="http://schemas.microsoft.com/office/drawing/2014/main" id="{C1CA1C19-8305-2CF4-A3F9-4AC0C3736B20}"/>
              </a:ext>
            </a:extLst>
          </p:cNvPr>
          <p:cNvSpPr>
            <a:spLocks noGrp="1"/>
          </p:cNvSpPr>
          <p:nvPr>
            <p:ph type="ftr" sz="quarter" idx="11"/>
          </p:nvPr>
        </p:nvSpPr>
        <p:spPr/>
        <p:txBody>
          <a:bodyPr/>
          <a:lstStyle/>
          <a:p>
            <a:pPr>
              <a:defRPr/>
            </a:pPr>
            <a:r>
              <a:rPr lang="en-US"/>
              <a:t>-</a:t>
            </a:r>
          </a:p>
        </p:txBody>
      </p:sp>
      <p:sp>
        <p:nvSpPr>
          <p:cNvPr id="3" name="Slide Number Placeholder 2">
            <a:extLst>
              <a:ext uri="{FF2B5EF4-FFF2-40B4-BE49-F238E27FC236}">
                <a16:creationId xmlns:a16="http://schemas.microsoft.com/office/drawing/2014/main" id="{9F68970B-A05F-4F22-C530-B6FACCE6B5E1}"/>
              </a:ext>
            </a:extLst>
          </p:cNvPr>
          <p:cNvSpPr>
            <a:spLocks noGrp="1"/>
          </p:cNvSpPr>
          <p:nvPr>
            <p:ph type="sldNum" sz="quarter" idx="12"/>
          </p:nvPr>
        </p:nvSpPr>
        <p:spPr/>
        <p:txBody>
          <a:bodyPr/>
          <a:lstStyle/>
          <a:p>
            <a:pPr>
              <a:defRPr/>
            </a:pPr>
            <a:fld id="{C37FF4DA-2B87-4085-9933-4E96F762EFF0}" type="slidenum">
              <a:rPr lang="en-US" smtClean="0"/>
              <a:pPr>
                <a:defRPr/>
              </a:pPr>
              <a:t>41</a:t>
            </a:fld>
            <a:endParaRPr lang="en-US"/>
          </a:p>
        </p:txBody>
      </p:sp>
    </p:spTree>
    <p:extLst>
      <p:ext uri="{BB962C8B-B14F-4D97-AF65-F5344CB8AC3E}">
        <p14:creationId xmlns:p14="http://schemas.microsoft.com/office/powerpoint/2010/main" val="328205944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509588" y="350838"/>
            <a:ext cx="8229600" cy="1143000"/>
          </a:xfrm>
        </p:spPr>
        <p:txBody>
          <a:bodyPr/>
          <a:lstStyle/>
          <a:p>
            <a:r>
              <a:rPr lang="en-US">
                <a:latin typeface="Times New Roman" pitchFamily="18" charset="0"/>
              </a:rPr>
              <a:t>Taxonomy of System Tests</a:t>
            </a:r>
          </a:p>
        </p:txBody>
      </p:sp>
      <p:pic>
        <p:nvPicPr>
          <p:cNvPr id="7171" name="Picture 5" descr="systemtest"/>
          <p:cNvPicPr>
            <a:picLocks noGrp="1" noChangeAspect="1" noChangeArrowheads="1"/>
          </p:cNvPicPr>
          <p:nvPr>
            <p:ph idx="1"/>
          </p:nvPr>
        </p:nvPicPr>
        <p:blipFill>
          <a:blip r:embed="rId3" cstate="print"/>
          <a:srcRect/>
          <a:stretch>
            <a:fillRect/>
          </a:stretch>
        </p:blipFill>
        <p:spPr>
          <a:xfrm>
            <a:off x="1986822" y="1632858"/>
            <a:ext cx="4225570" cy="4415246"/>
          </a:xfrm>
        </p:spPr>
      </p:pic>
      <p:sp>
        <p:nvSpPr>
          <p:cNvPr id="7173" name="Text Box 6"/>
          <p:cNvSpPr txBox="1">
            <a:spLocks noChangeArrowheads="1"/>
          </p:cNvSpPr>
          <p:nvPr/>
        </p:nvSpPr>
        <p:spPr bwMode="auto">
          <a:xfrm>
            <a:off x="2428875" y="5997575"/>
            <a:ext cx="4878388" cy="369332"/>
          </a:xfrm>
          <a:prstGeom prst="rect">
            <a:avLst/>
          </a:prstGeom>
          <a:noFill/>
          <a:ln w="12700">
            <a:noFill/>
            <a:miter lim="800000"/>
            <a:headEnd type="none" w="sm" len="sm"/>
            <a:tailEnd type="none" w="sm" len="sm"/>
          </a:ln>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Types of system tests</a:t>
            </a: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 name="Footer Placeholder 1">
            <a:extLst>
              <a:ext uri="{FF2B5EF4-FFF2-40B4-BE49-F238E27FC236}">
                <a16:creationId xmlns:a16="http://schemas.microsoft.com/office/drawing/2014/main" id="{6D3E3125-D733-B583-81D1-5D606A710893}"/>
              </a:ext>
            </a:extLst>
          </p:cNvPr>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t>-</a:t>
            </a:r>
          </a:p>
        </p:txBody>
      </p:sp>
      <p:sp>
        <p:nvSpPr>
          <p:cNvPr id="3" name="Slide Number Placeholder 2">
            <a:extLst>
              <a:ext uri="{FF2B5EF4-FFF2-40B4-BE49-F238E27FC236}">
                <a16:creationId xmlns:a16="http://schemas.microsoft.com/office/drawing/2014/main" id="{1C9A4186-90E9-62DA-954A-B978438DDF6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37FF4DA-2B87-4085-9933-4E96F762EFF0}" type="slidenum">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4" name="Arrow: Left 3">
            <a:extLst>
              <a:ext uri="{FF2B5EF4-FFF2-40B4-BE49-F238E27FC236}">
                <a16:creationId xmlns:a16="http://schemas.microsoft.com/office/drawing/2014/main" id="{C333EF6E-6DC0-B2A8-EE57-F3AC59C2E0C7}"/>
              </a:ext>
            </a:extLst>
          </p:cNvPr>
          <p:cNvSpPr/>
          <p:nvPr/>
        </p:nvSpPr>
        <p:spPr>
          <a:xfrm>
            <a:off x="6328855" y="4953000"/>
            <a:ext cx="97840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extLst>
      <p:ext uri="{BB962C8B-B14F-4D97-AF65-F5344CB8AC3E}">
        <p14:creationId xmlns:p14="http://schemas.microsoft.com/office/powerpoint/2010/main" val="134209439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442913"/>
            <a:ext cx="8229600" cy="1143000"/>
          </a:xfrm>
        </p:spPr>
        <p:txBody>
          <a:bodyPr/>
          <a:lstStyle/>
          <a:p>
            <a:r>
              <a:rPr lang="en-US">
                <a:latin typeface="Times New Roman" pitchFamily="18" charset="0"/>
              </a:rPr>
              <a:t>Regression Tests</a:t>
            </a:r>
          </a:p>
        </p:txBody>
      </p:sp>
      <p:sp>
        <p:nvSpPr>
          <p:cNvPr id="454659" name="Rectangle 3"/>
          <p:cNvSpPr>
            <a:spLocks noGrp="1" noChangeArrowheads="1"/>
          </p:cNvSpPr>
          <p:nvPr>
            <p:ph idx="1"/>
          </p:nvPr>
        </p:nvSpPr>
        <p:spPr/>
        <p:txBody>
          <a:bodyPr>
            <a:normAutofit fontScale="85000" lnSpcReduction="20000"/>
          </a:bodyPr>
          <a:lstStyle/>
          <a:p>
            <a:pPr marL="274320" indent="-274320" fontAlgn="auto">
              <a:spcAft>
                <a:spcPts val="0"/>
              </a:spcAft>
              <a:buClr>
                <a:schemeClr val="accent3"/>
              </a:buClr>
              <a:buFont typeface="Wingdings 2"/>
              <a:buChar char=""/>
              <a:defRPr/>
            </a:pPr>
            <a:r>
              <a:rPr lang="en-US">
                <a:latin typeface="Times New Roman" pitchFamily="18" charset="0"/>
              </a:rPr>
              <a:t>In this category, new tests are not designed, instead, test cases are selected from the existing pool and executed</a:t>
            </a:r>
          </a:p>
          <a:p>
            <a:pPr marL="274320" indent="-274320" fontAlgn="auto">
              <a:spcAft>
                <a:spcPts val="0"/>
              </a:spcAft>
              <a:buClr>
                <a:schemeClr val="accent3"/>
              </a:buClr>
              <a:buFont typeface="Wingdings 2"/>
              <a:buChar char=""/>
              <a:defRPr/>
            </a:pPr>
            <a:r>
              <a:rPr lang="en-US">
                <a:latin typeface="Times New Roman" pitchFamily="18" charset="0"/>
              </a:rPr>
              <a:t>The main idea in regression testing is to verify that no defect has been introduced into the unchanged portion of a system due to changes made elsewhere in the system</a:t>
            </a:r>
          </a:p>
          <a:p>
            <a:pPr marL="274320" indent="-274320" fontAlgn="auto">
              <a:spcAft>
                <a:spcPts val="0"/>
              </a:spcAft>
              <a:buClr>
                <a:schemeClr val="accent3"/>
              </a:buClr>
              <a:buFont typeface="Wingdings 2"/>
              <a:buChar char=""/>
              <a:defRPr/>
            </a:pPr>
            <a:r>
              <a:rPr lang="en-US">
                <a:latin typeface="Times New Roman" pitchFamily="18" charset="0"/>
              </a:rPr>
              <a:t>During system testing, many defects are revealed and the code is modified to fix those defects</a:t>
            </a:r>
          </a:p>
          <a:p>
            <a:pPr marL="274320" indent="-274320" fontAlgn="auto">
              <a:spcAft>
                <a:spcPts val="0"/>
              </a:spcAft>
              <a:buClr>
                <a:schemeClr val="accent3"/>
              </a:buClr>
              <a:buFont typeface="Wingdings 2"/>
              <a:buChar char=""/>
              <a:defRPr/>
            </a:pPr>
            <a:r>
              <a:rPr lang="en-US">
                <a:latin typeface="Times New Roman" pitchFamily="18" charset="0"/>
              </a:rPr>
              <a:t>One of four different scenarios can occur for each fix:</a:t>
            </a:r>
          </a:p>
          <a:p>
            <a:pPr marL="640080" lvl="1" indent="-246888" fontAlgn="auto">
              <a:spcAft>
                <a:spcPts val="0"/>
              </a:spcAft>
              <a:buFont typeface="Wingdings 2"/>
              <a:buChar char=""/>
              <a:defRPr/>
            </a:pPr>
            <a:r>
              <a:rPr lang="en-US">
                <a:latin typeface="Times New Roman" pitchFamily="18" charset="0"/>
              </a:rPr>
              <a:t>The reported defect is fixed</a:t>
            </a:r>
          </a:p>
          <a:p>
            <a:pPr marL="640080" lvl="1" indent="-246888" fontAlgn="auto">
              <a:spcAft>
                <a:spcPts val="0"/>
              </a:spcAft>
              <a:buFont typeface="Wingdings 2"/>
              <a:buChar char=""/>
              <a:defRPr/>
            </a:pPr>
            <a:r>
              <a:rPr lang="en-US">
                <a:latin typeface="Times New Roman" pitchFamily="18" charset="0"/>
              </a:rPr>
              <a:t>The reported defect could not be fixed inspite of making an effort</a:t>
            </a:r>
          </a:p>
          <a:p>
            <a:pPr marL="640080" lvl="1" indent="-246888" fontAlgn="auto">
              <a:spcAft>
                <a:spcPts val="0"/>
              </a:spcAft>
              <a:buFont typeface="Wingdings 2"/>
              <a:buChar char=""/>
              <a:defRPr/>
            </a:pPr>
            <a:r>
              <a:rPr lang="en-US">
                <a:latin typeface="Times New Roman" pitchFamily="18" charset="0"/>
              </a:rPr>
              <a:t>The reported defect has been fixed, but something that used to work before has been failing</a:t>
            </a:r>
          </a:p>
          <a:p>
            <a:pPr marL="640080" lvl="1" indent="-246888" fontAlgn="auto">
              <a:spcAft>
                <a:spcPts val="0"/>
              </a:spcAft>
              <a:buFont typeface="Wingdings 2"/>
              <a:buChar char=""/>
              <a:defRPr/>
            </a:pPr>
            <a:r>
              <a:rPr lang="en-US">
                <a:latin typeface="Times New Roman" pitchFamily="18" charset="0"/>
              </a:rPr>
              <a:t>The reported defect could not be fixed inspite of an effort, and something that used to work before has been failing</a:t>
            </a:r>
          </a:p>
        </p:txBody>
      </p:sp>
      <p:sp>
        <p:nvSpPr>
          <p:cNvPr id="2" name="Footer Placeholder 1">
            <a:extLst>
              <a:ext uri="{FF2B5EF4-FFF2-40B4-BE49-F238E27FC236}">
                <a16:creationId xmlns:a16="http://schemas.microsoft.com/office/drawing/2014/main" id="{5C74FAA4-105C-EF30-9EDF-FAAC43836FB5}"/>
              </a:ext>
            </a:extLst>
          </p:cNvPr>
          <p:cNvSpPr>
            <a:spLocks noGrp="1"/>
          </p:cNvSpPr>
          <p:nvPr>
            <p:ph type="ftr" sz="quarter" idx="11"/>
          </p:nvPr>
        </p:nvSpPr>
        <p:spPr/>
        <p:txBody>
          <a:bodyPr/>
          <a:lstStyle/>
          <a:p>
            <a:pPr>
              <a:defRPr/>
            </a:pPr>
            <a:r>
              <a:rPr lang="en-US"/>
              <a:t>-</a:t>
            </a:r>
          </a:p>
        </p:txBody>
      </p:sp>
      <p:sp>
        <p:nvSpPr>
          <p:cNvPr id="3" name="Slide Number Placeholder 2">
            <a:extLst>
              <a:ext uri="{FF2B5EF4-FFF2-40B4-BE49-F238E27FC236}">
                <a16:creationId xmlns:a16="http://schemas.microsoft.com/office/drawing/2014/main" id="{C278B532-1FCF-9AD9-CB53-A0FD1BB56698}"/>
              </a:ext>
            </a:extLst>
          </p:cNvPr>
          <p:cNvSpPr>
            <a:spLocks noGrp="1"/>
          </p:cNvSpPr>
          <p:nvPr>
            <p:ph type="sldNum" sz="quarter" idx="12"/>
          </p:nvPr>
        </p:nvSpPr>
        <p:spPr/>
        <p:txBody>
          <a:bodyPr/>
          <a:lstStyle/>
          <a:p>
            <a:pPr>
              <a:defRPr/>
            </a:pPr>
            <a:fld id="{C37FF4DA-2B87-4085-9933-4E96F762EFF0}" type="slidenum">
              <a:rPr lang="en-US" smtClean="0"/>
              <a:pPr>
                <a:defRPr/>
              </a:pPr>
              <a:t>43</a:t>
            </a:fld>
            <a:endParaRPr lang="en-US"/>
          </a:p>
        </p:txBody>
      </p:sp>
    </p:spTree>
    <p:extLst>
      <p:ext uri="{BB962C8B-B14F-4D97-AF65-F5344CB8AC3E}">
        <p14:creationId xmlns:p14="http://schemas.microsoft.com/office/powerpoint/2010/main" val="2988672998"/>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44500" y="403225"/>
            <a:ext cx="8229600" cy="1143000"/>
          </a:xfrm>
        </p:spPr>
        <p:txBody>
          <a:bodyPr/>
          <a:lstStyle/>
          <a:p>
            <a:r>
              <a:rPr lang="en-US">
                <a:latin typeface="Times New Roman" pitchFamily="18" charset="0"/>
              </a:rPr>
              <a:t>Regression Tests</a:t>
            </a:r>
          </a:p>
        </p:txBody>
      </p:sp>
      <p:sp>
        <p:nvSpPr>
          <p:cNvPr id="463875" name="Rectangle 3"/>
          <p:cNvSpPr>
            <a:spLocks noGrp="1" noChangeArrowheads="1"/>
          </p:cNvSpPr>
          <p:nvPr>
            <p:ph idx="1"/>
          </p:nvPr>
        </p:nvSpPr>
        <p:spPr/>
        <p:txBody>
          <a:bodyPr>
            <a:normAutofit/>
          </a:bodyPr>
          <a:lstStyle/>
          <a:p>
            <a:pPr marL="274320" indent="-274320" fontAlgn="auto">
              <a:spcAft>
                <a:spcPts val="0"/>
              </a:spcAft>
              <a:buClr>
                <a:schemeClr val="accent3"/>
              </a:buClr>
              <a:buFont typeface="Wingdings 2"/>
              <a:buChar char=""/>
              <a:defRPr/>
            </a:pPr>
            <a:r>
              <a:rPr lang="en-US" dirty="0">
                <a:latin typeface="Times New Roman" pitchFamily="18" charset="0"/>
              </a:rPr>
              <a:t>One possibility is to re-execute every test case from version n − 1 to version n before testing anything new</a:t>
            </a:r>
          </a:p>
          <a:p>
            <a:pPr marL="274320" indent="-274320" fontAlgn="auto">
              <a:spcAft>
                <a:spcPts val="0"/>
              </a:spcAft>
              <a:buClr>
                <a:schemeClr val="accent3"/>
              </a:buClr>
              <a:buFont typeface="Wingdings 2"/>
              <a:buChar char=""/>
              <a:defRPr/>
            </a:pPr>
            <a:r>
              <a:rPr lang="en-US" dirty="0">
                <a:latin typeface="Times New Roman" pitchFamily="18" charset="0"/>
              </a:rPr>
              <a:t>A full test of a system may be prohibitively expensive.</a:t>
            </a:r>
          </a:p>
          <a:p>
            <a:pPr marL="274320" indent="-274320" fontAlgn="auto">
              <a:spcAft>
                <a:spcPts val="0"/>
              </a:spcAft>
              <a:buClr>
                <a:schemeClr val="accent3"/>
              </a:buClr>
              <a:buFont typeface="Wingdings 2"/>
              <a:buChar char=""/>
              <a:defRPr/>
            </a:pPr>
            <a:r>
              <a:rPr lang="en-US" dirty="0">
                <a:latin typeface="Times New Roman" pitchFamily="18" charset="0"/>
              </a:rPr>
              <a:t>A subset of the test cases is carefully selected from the existing test suite to </a:t>
            </a:r>
          </a:p>
          <a:p>
            <a:pPr marL="640080" lvl="1" indent="-246888" fontAlgn="auto">
              <a:spcAft>
                <a:spcPts val="0"/>
              </a:spcAft>
              <a:buFont typeface="Wingdings 2"/>
              <a:buChar char=""/>
              <a:defRPr/>
            </a:pPr>
            <a:r>
              <a:rPr lang="en-US" dirty="0">
                <a:latin typeface="Times New Roman" pitchFamily="18" charset="0"/>
              </a:rPr>
              <a:t>maximize the likelihood of uncovering new defects</a:t>
            </a:r>
          </a:p>
          <a:p>
            <a:pPr marL="640080" lvl="1" indent="-246888" fontAlgn="auto">
              <a:spcAft>
                <a:spcPts val="0"/>
              </a:spcAft>
              <a:buFont typeface="Wingdings 2"/>
              <a:buChar char=""/>
              <a:defRPr/>
            </a:pPr>
            <a:r>
              <a:rPr lang="en-US" dirty="0">
                <a:latin typeface="Times New Roman" pitchFamily="18" charset="0"/>
              </a:rPr>
              <a:t>reduce the cost of testing</a:t>
            </a:r>
          </a:p>
          <a:p>
            <a:pPr marL="640080" lvl="1" indent="-246888" fontAlgn="auto">
              <a:spcAft>
                <a:spcPts val="0"/>
              </a:spcAft>
              <a:buFontTx/>
              <a:buNone/>
              <a:defRPr/>
            </a:pPr>
            <a:endParaRPr lang="en-US" dirty="0">
              <a:latin typeface="Times New Roman" pitchFamily="18" charset="0"/>
            </a:endParaRPr>
          </a:p>
          <a:p>
            <a:pPr marL="274320" indent="-274320" fontAlgn="auto">
              <a:spcAft>
                <a:spcPts val="0"/>
              </a:spcAft>
              <a:buClr>
                <a:schemeClr val="accent3"/>
              </a:buClr>
              <a:buFont typeface="Wingdings 2"/>
              <a:buChar char=""/>
              <a:defRPr/>
            </a:pPr>
            <a:endParaRPr lang="en-US" dirty="0">
              <a:latin typeface="Times New Roman" pitchFamily="18" charset="0"/>
            </a:endParaRPr>
          </a:p>
        </p:txBody>
      </p:sp>
      <p:sp>
        <p:nvSpPr>
          <p:cNvPr id="2" name="Footer Placeholder 1">
            <a:extLst>
              <a:ext uri="{FF2B5EF4-FFF2-40B4-BE49-F238E27FC236}">
                <a16:creationId xmlns:a16="http://schemas.microsoft.com/office/drawing/2014/main" id="{F4DB96A8-DD3D-4A3A-B460-653010E89A76}"/>
              </a:ext>
            </a:extLst>
          </p:cNvPr>
          <p:cNvSpPr>
            <a:spLocks noGrp="1"/>
          </p:cNvSpPr>
          <p:nvPr>
            <p:ph type="ftr" sz="quarter" idx="11"/>
          </p:nvPr>
        </p:nvSpPr>
        <p:spPr/>
        <p:txBody>
          <a:bodyPr/>
          <a:lstStyle/>
          <a:p>
            <a:pPr>
              <a:defRPr/>
            </a:pPr>
            <a:r>
              <a:rPr lang="en-US"/>
              <a:t>-</a:t>
            </a:r>
          </a:p>
        </p:txBody>
      </p:sp>
      <p:sp>
        <p:nvSpPr>
          <p:cNvPr id="3" name="Slide Number Placeholder 2">
            <a:extLst>
              <a:ext uri="{FF2B5EF4-FFF2-40B4-BE49-F238E27FC236}">
                <a16:creationId xmlns:a16="http://schemas.microsoft.com/office/drawing/2014/main" id="{B2DA3A8E-3C0E-530A-2BD2-CA762278D76E}"/>
              </a:ext>
            </a:extLst>
          </p:cNvPr>
          <p:cNvSpPr>
            <a:spLocks noGrp="1"/>
          </p:cNvSpPr>
          <p:nvPr>
            <p:ph type="sldNum" sz="quarter" idx="12"/>
          </p:nvPr>
        </p:nvSpPr>
        <p:spPr/>
        <p:txBody>
          <a:bodyPr/>
          <a:lstStyle/>
          <a:p>
            <a:pPr>
              <a:defRPr/>
            </a:pPr>
            <a:fld id="{C37FF4DA-2B87-4085-9933-4E96F762EFF0}" type="slidenum">
              <a:rPr lang="en-US" smtClean="0"/>
              <a:pPr>
                <a:defRPr/>
              </a:pPr>
              <a:t>44</a:t>
            </a:fld>
            <a:endParaRPr lang="en-US"/>
          </a:p>
        </p:txBody>
      </p:sp>
    </p:spTree>
    <p:extLst>
      <p:ext uri="{BB962C8B-B14F-4D97-AF65-F5344CB8AC3E}">
        <p14:creationId xmlns:p14="http://schemas.microsoft.com/office/powerpoint/2010/main" val="97109226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509588" y="350838"/>
            <a:ext cx="8229600" cy="1143000"/>
          </a:xfrm>
        </p:spPr>
        <p:txBody>
          <a:bodyPr/>
          <a:lstStyle/>
          <a:p>
            <a:r>
              <a:rPr lang="en-US">
                <a:latin typeface="Times New Roman" pitchFamily="18" charset="0"/>
              </a:rPr>
              <a:t>Taxonomy of System Tests</a:t>
            </a:r>
          </a:p>
        </p:txBody>
      </p:sp>
      <p:pic>
        <p:nvPicPr>
          <p:cNvPr id="7171" name="Picture 5" descr="systemtest"/>
          <p:cNvPicPr>
            <a:picLocks noGrp="1" noChangeAspect="1" noChangeArrowheads="1"/>
          </p:cNvPicPr>
          <p:nvPr>
            <p:ph idx="1"/>
          </p:nvPr>
        </p:nvPicPr>
        <p:blipFill>
          <a:blip r:embed="rId3" cstate="print"/>
          <a:srcRect/>
          <a:stretch>
            <a:fillRect/>
          </a:stretch>
        </p:blipFill>
        <p:spPr>
          <a:xfrm>
            <a:off x="1986822" y="1632858"/>
            <a:ext cx="4225570" cy="4415246"/>
          </a:xfrm>
        </p:spPr>
      </p:pic>
      <p:sp>
        <p:nvSpPr>
          <p:cNvPr id="7173" name="Text Box 6"/>
          <p:cNvSpPr txBox="1">
            <a:spLocks noChangeArrowheads="1"/>
          </p:cNvSpPr>
          <p:nvPr/>
        </p:nvSpPr>
        <p:spPr bwMode="auto">
          <a:xfrm>
            <a:off x="2428875" y="5997575"/>
            <a:ext cx="4878388" cy="369332"/>
          </a:xfrm>
          <a:prstGeom prst="rect">
            <a:avLst/>
          </a:prstGeom>
          <a:noFill/>
          <a:ln w="12700">
            <a:noFill/>
            <a:miter lim="800000"/>
            <a:headEnd type="none" w="sm" len="sm"/>
            <a:tailEnd type="none" w="sm" len="sm"/>
          </a:ln>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Types of system tests</a:t>
            </a: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 name="Footer Placeholder 1">
            <a:extLst>
              <a:ext uri="{FF2B5EF4-FFF2-40B4-BE49-F238E27FC236}">
                <a16:creationId xmlns:a16="http://schemas.microsoft.com/office/drawing/2014/main" id="{6D3E3125-D733-B583-81D1-5D606A710893}"/>
              </a:ext>
            </a:extLst>
          </p:cNvPr>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t>-</a:t>
            </a:r>
          </a:p>
        </p:txBody>
      </p:sp>
      <p:sp>
        <p:nvSpPr>
          <p:cNvPr id="3" name="Slide Number Placeholder 2">
            <a:extLst>
              <a:ext uri="{FF2B5EF4-FFF2-40B4-BE49-F238E27FC236}">
                <a16:creationId xmlns:a16="http://schemas.microsoft.com/office/drawing/2014/main" id="{1C9A4186-90E9-62DA-954A-B978438DDF6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37FF4DA-2B87-4085-9933-4E96F762EFF0}" type="slidenum">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4" name="Arrow: Left 3">
            <a:extLst>
              <a:ext uri="{FF2B5EF4-FFF2-40B4-BE49-F238E27FC236}">
                <a16:creationId xmlns:a16="http://schemas.microsoft.com/office/drawing/2014/main" id="{C333EF6E-6DC0-B2A8-EE57-F3AC59C2E0C7}"/>
              </a:ext>
            </a:extLst>
          </p:cNvPr>
          <p:cNvSpPr/>
          <p:nvPr/>
        </p:nvSpPr>
        <p:spPr>
          <a:xfrm>
            <a:off x="6248400" y="5306568"/>
            <a:ext cx="97840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extLst>
      <p:ext uri="{BB962C8B-B14F-4D97-AF65-F5344CB8AC3E}">
        <p14:creationId xmlns:p14="http://schemas.microsoft.com/office/powerpoint/2010/main" val="49769622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69900" y="482600"/>
            <a:ext cx="8229600" cy="1143000"/>
          </a:xfrm>
        </p:spPr>
        <p:txBody>
          <a:bodyPr/>
          <a:lstStyle/>
          <a:p>
            <a:r>
              <a:rPr lang="en-US">
                <a:latin typeface="Times New Roman" pitchFamily="18" charset="0"/>
              </a:rPr>
              <a:t>Documentation Tests</a:t>
            </a:r>
          </a:p>
        </p:txBody>
      </p:sp>
      <p:sp>
        <p:nvSpPr>
          <p:cNvPr id="462851" name="Rectangle 3"/>
          <p:cNvSpPr>
            <a:spLocks noGrp="1" noChangeArrowheads="1"/>
          </p:cNvSpPr>
          <p:nvPr>
            <p:ph idx="1"/>
          </p:nvPr>
        </p:nvSpPr>
        <p:spPr/>
        <p:txBody>
          <a:bodyPr>
            <a:normAutofit fontScale="85000" lnSpcReduction="10000"/>
          </a:bodyPr>
          <a:lstStyle/>
          <a:p>
            <a:pPr marL="274320" indent="-274320" fontAlgn="auto">
              <a:spcAft>
                <a:spcPts val="0"/>
              </a:spcAft>
              <a:buClr>
                <a:schemeClr val="accent3"/>
              </a:buClr>
              <a:buFont typeface="Wingdings 2"/>
              <a:buChar char=""/>
              <a:defRPr/>
            </a:pPr>
            <a:r>
              <a:rPr lang="en-US">
                <a:latin typeface="Times New Roman" pitchFamily="18" charset="0"/>
              </a:rPr>
              <a:t>Documentation testing means verifying the technical accuracy and readability of the user manuals, tutorials and the on-line help</a:t>
            </a:r>
          </a:p>
          <a:p>
            <a:pPr marL="274320" indent="-274320" fontAlgn="auto">
              <a:spcAft>
                <a:spcPts val="0"/>
              </a:spcAft>
              <a:buClr>
                <a:schemeClr val="accent3"/>
              </a:buClr>
              <a:buFontTx/>
              <a:buNone/>
              <a:defRPr/>
            </a:pPr>
            <a:endParaRPr lang="en-US">
              <a:latin typeface="Times New Roman" pitchFamily="18" charset="0"/>
            </a:endParaRPr>
          </a:p>
          <a:p>
            <a:pPr marL="274320" indent="-274320" fontAlgn="auto">
              <a:spcAft>
                <a:spcPts val="0"/>
              </a:spcAft>
              <a:buClr>
                <a:schemeClr val="accent3"/>
              </a:buClr>
              <a:buFont typeface="Wingdings 2"/>
              <a:buChar char=""/>
              <a:defRPr/>
            </a:pPr>
            <a:r>
              <a:rPr lang="en-US">
                <a:latin typeface="Times New Roman" pitchFamily="18" charset="0"/>
              </a:rPr>
              <a:t>Documentation testing is performed at three levels:</a:t>
            </a:r>
          </a:p>
          <a:p>
            <a:pPr marL="640080" lvl="1" indent="-246888" fontAlgn="auto">
              <a:spcAft>
                <a:spcPts val="0"/>
              </a:spcAft>
              <a:buFont typeface="Wingdings 2"/>
              <a:buChar char=""/>
              <a:defRPr/>
            </a:pPr>
            <a:r>
              <a:rPr lang="en-US" b="1" i="1">
                <a:latin typeface="Times New Roman" pitchFamily="18" charset="0"/>
              </a:rPr>
              <a:t>Read test:</a:t>
            </a:r>
            <a:r>
              <a:rPr lang="en-US">
                <a:latin typeface="Times New Roman" pitchFamily="18" charset="0"/>
              </a:rPr>
              <a:t> In this test a documentation is reviewed for clarity, organization, flow, and accuracy without executing the documented instructions on the system</a:t>
            </a:r>
          </a:p>
          <a:p>
            <a:pPr marL="640080" lvl="1" indent="-246888" fontAlgn="auto">
              <a:spcAft>
                <a:spcPts val="0"/>
              </a:spcAft>
              <a:buFontTx/>
              <a:buNone/>
              <a:defRPr/>
            </a:pPr>
            <a:endParaRPr lang="en-US">
              <a:latin typeface="Times New Roman" pitchFamily="18" charset="0"/>
            </a:endParaRPr>
          </a:p>
          <a:p>
            <a:pPr marL="640080" lvl="1" indent="-246888" fontAlgn="auto">
              <a:spcAft>
                <a:spcPts val="0"/>
              </a:spcAft>
              <a:buFont typeface="Wingdings 2"/>
              <a:buChar char=""/>
              <a:defRPr/>
            </a:pPr>
            <a:r>
              <a:rPr lang="en-US" b="1" i="1">
                <a:latin typeface="Times New Roman" pitchFamily="18" charset="0"/>
              </a:rPr>
              <a:t>Hands-on test:</a:t>
            </a:r>
            <a:r>
              <a:rPr lang="en-US">
                <a:latin typeface="Times New Roman" pitchFamily="18" charset="0"/>
              </a:rPr>
              <a:t> Exercise the on-line help and verify the error messages to evaluate their accuracy and usefulness.</a:t>
            </a:r>
          </a:p>
          <a:p>
            <a:pPr marL="640080" lvl="1" indent="-246888" fontAlgn="auto">
              <a:spcAft>
                <a:spcPts val="0"/>
              </a:spcAft>
              <a:buFont typeface="Wingdings 2"/>
              <a:buChar char=""/>
              <a:defRPr/>
            </a:pPr>
            <a:endParaRPr lang="en-US">
              <a:latin typeface="Times New Roman" pitchFamily="18" charset="0"/>
            </a:endParaRPr>
          </a:p>
          <a:p>
            <a:pPr marL="640080" lvl="1" indent="-246888" fontAlgn="auto">
              <a:spcAft>
                <a:spcPts val="0"/>
              </a:spcAft>
              <a:buFont typeface="Wingdings 2"/>
              <a:buChar char=""/>
              <a:defRPr/>
            </a:pPr>
            <a:r>
              <a:rPr lang="en-US" b="1" i="1">
                <a:latin typeface="Times New Roman" pitchFamily="18" charset="0"/>
              </a:rPr>
              <a:t>Functional test:</a:t>
            </a:r>
            <a:r>
              <a:rPr lang="en-US">
                <a:latin typeface="Times New Roman" pitchFamily="18" charset="0"/>
              </a:rPr>
              <a:t> Follow the instructions embodied in the documentation to verify that the system works as it has been documented.</a:t>
            </a:r>
          </a:p>
          <a:p>
            <a:pPr marL="274320" indent="-274320" fontAlgn="auto">
              <a:spcAft>
                <a:spcPts val="0"/>
              </a:spcAft>
              <a:buClr>
                <a:schemeClr val="accent3"/>
              </a:buClr>
              <a:buFont typeface="Wingdings 2"/>
              <a:buChar char=""/>
              <a:defRPr/>
            </a:pPr>
            <a:endParaRPr lang="en-US">
              <a:latin typeface="Times New Roman" pitchFamily="18" charset="0"/>
            </a:endParaRPr>
          </a:p>
        </p:txBody>
      </p:sp>
      <p:sp>
        <p:nvSpPr>
          <p:cNvPr id="2" name="Footer Placeholder 1">
            <a:extLst>
              <a:ext uri="{FF2B5EF4-FFF2-40B4-BE49-F238E27FC236}">
                <a16:creationId xmlns:a16="http://schemas.microsoft.com/office/drawing/2014/main" id="{F0B09002-C73B-CC0C-F59E-92B20F0F723B}"/>
              </a:ext>
            </a:extLst>
          </p:cNvPr>
          <p:cNvSpPr>
            <a:spLocks noGrp="1"/>
          </p:cNvSpPr>
          <p:nvPr>
            <p:ph type="ftr" sz="quarter" idx="11"/>
          </p:nvPr>
        </p:nvSpPr>
        <p:spPr/>
        <p:txBody>
          <a:bodyPr/>
          <a:lstStyle/>
          <a:p>
            <a:pPr>
              <a:defRPr/>
            </a:pPr>
            <a:r>
              <a:rPr lang="en-US"/>
              <a:t>-</a:t>
            </a:r>
          </a:p>
        </p:txBody>
      </p:sp>
      <p:sp>
        <p:nvSpPr>
          <p:cNvPr id="3" name="Slide Number Placeholder 2">
            <a:extLst>
              <a:ext uri="{FF2B5EF4-FFF2-40B4-BE49-F238E27FC236}">
                <a16:creationId xmlns:a16="http://schemas.microsoft.com/office/drawing/2014/main" id="{3B2085DF-BADA-84E3-0A66-B425E2FF3E30}"/>
              </a:ext>
            </a:extLst>
          </p:cNvPr>
          <p:cNvSpPr>
            <a:spLocks noGrp="1"/>
          </p:cNvSpPr>
          <p:nvPr>
            <p:ph type="sldNum" sz="quarter" idx="12"/>
          </p:nvPr>
        </p:nvSpPr>
        <p:spPr/>
        <p:txBody>
          <a:bodyPr/>
          <a:lstStyle/>
          <a:p>
            <a:pPr>
              <a:defRPr/>
            </a:pPr>
            <a:fld id="{C37FF4DA-2B87-4085-9933-4E96F762EFF0}" type="slidenum">
              <a:rPr lang="en-US" smtClean="0"/>
              <a:pPr>
                <a:defRPr/>
              </a:pPr>
              <a:t>46</a:t>
            </a:fld>
            <a:endParaRPr lang="en-US"/>
          </a:p>
        </p:txBody>
      </p:sp>
    </p:spTree>
    <p:extLst>
      <p:ext uri="{BB962C8B-B14F-4D97-AF65-F5344CB8AC3E}">
        <p14:creationId xmlns:p14="http://schemas.microsoft.com/office/powerpoint/2010/main" val="3765702069"/>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509588" y="350838"/>
            <a:ext cx="8229600" cy="1143000"/>
          </a:xfrm>
        </p:spPr>
        <p:txBody>
          <a:bodyPr/>
          <a:lstStyle/>
          <a:p>
            <a:r>
              <a:rPr lang="en-US">
                <a:latin typeface="Times New Roman" pitchFamily="18" charset="0"/>
              </a:rPr>
              <a:t>Taxonomy of System Tests</a:t>
            </a:r>
          </a:p>
        </p:txBody>
      </p:sp>
      <p:pic>
        <p:nvPicPr>
          <p:cNvPr id="7171" name="Picture 5" descr="systemtest"/>
          <p:cNvPicPr>
            <a:picLocks noGrp="1" noChangeAspect="1" noChangeArrowheads="1"/>
          </p:cNvPicPr>
          <p:nvPr>
            <p:ph idx="1"/>
          </p:nvPr>
        </p:nvPicPr>
        <p:blipFill>
          <a:blip r:embed="rId3" cstate="print"/>
          <a:srcRect/>
          <a:stretch>
            <a:fillRect/>
          </a:stretch>
        </p:blipFill>
        <p:spPr>
          <a:xfrm>
            <a:off x="1986822" y="1632858"/>
            <a:ext cx="4225570" cy="4415246"/>
          </a:xfrm>
        </p:spPr>
      </p:pic>
      <p:sp>
        <p:nvSpPr>
          <p:cNvPr id="7173" name="Text Box 6"/>
          <p:cNvSpPr txBox="1">
            <a:spLocks noChangeArrowheads="1"/>
          </p:cNvSpPr>
          <p:nvPr/>
        </p:nvSpPr>
        <p:spPr bwMode="auto">
          <a:xfrm>
            <a:off x="2428875" y="5997575"/>
            <a:ext cx="4878388" cy="369332"/>
          </a:xfrm>
          <a:prstGeom prst="rect">
            <a:avLst/>
          </a:prstGeom>
          <a:noFill/>
          <a:ln w="12700">
            <a:noFill/>
            <a:miter lim="800000"/>
            <a:headEnd type="none" w="sm" len="sm"/>
            <a:tailEnd type="none" w="sm" len="sm"/>
          </a:ln>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Types of system tests</a:t>
            </a: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 name="Footer Placeholder 1">
            <a:extLst>
              <a:ext uri="{FF2B5EF4-FFF2-40B4-BE49-F238E27FC236}">
                <a16:creationId xmlns:a16="http://schemas.microsoft.com/office/drawing/2014/main" id="{6D3E3125-D733-B583-81D1-5D606A710893}"/>
              </a:ext>
            </a:extLst>
          </p:cNvPr>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t>-</a:t>
            </a:r>
          </a:p>
        </p:txBody>
      </p:sp>
      <p:sp>
        <p:nvSpPr>
          <p:cNvPr id="3" name="Slide Number Placeholder 2">
            <a:extLst>
              <a:ext uri="{FF2B5EF4-FFF2-40B4-BE49-F238E27FC236}">
                <a16:creationId xmlns:a16="http://schemas.microsoft.com/office/drawing/2014/main" id="{1C9A4186-90E9-62DA-954A-B978438DDF6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37FF4DA-2B87-4085-9933-4E96F762EFF0}" type="slidenum">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4" name="Arrow: Left 3">
            <a:extLst>
              <a:ext uri="{FF2B5EF4-FFF2-40B4-BE49-F238E27FC236}">
                <a16:creationId xmlns:a16="http://schemas.microsoft.com/office/drawing/2014/main" id="{C333EF6E-6DC0-B2A8-EE57-F3AC59C2E0C7}"/>
              </a:ext>
            </a:extLst>
          </p:cNvPr>
          <p:cNvSpPr/>
          <p:nvPr/>
        </p:nvSpPr>
        <p:spPr>
          <a:xfrm>
            <a:off x="6328855" y="5697609"/>
            <a:ext cx="97840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extLst>
      <p:ext uri="{BB962C8B-B14F-4D97-AF65-F5344CB8AC3E}">
        <p14:creationId xmlns:p14="http://schemas.microsoft.com/office/powerpoint/2010/main" val="69781023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69900" y="415925"/>
            <a:ext cx="8229600" cy="1143000"/>
          </a:xfrm>
        </p:spPr>
        <p:txBody>
          <a:bodyPr/>
          <a:lstStyle/>
          <a:p>
            <a:r>
              <a:rPr lang="en-US">
                <a:latin typeface="Times New Roman" pitchFamily="18" charset="0"/>
              </a:rPr>
              <a:t>Regulatory Tests</a:t>
            </a:r>
          </a:p>
        </p:txBody>
      </p:sp>
      <p:sp>
        <p:nvSpPr>
          <p:cNvPr id="455683" name="Rectangle 3"/>
          <p:cNvSpPr>
            <a:spLocks noGrp="1" noChangeArrowheads="1"/>
          </p:cNvSpPr>
          <p:nvPr>
            <p:ph idx="1"/>
          </p:nvPr>
        </p:nvSpPr>
        <p:spPr/>
        <p:txBody>
          <a:bodyPr>
            <a:normAutofit fontScale="92500" lnSpcReduction="20000"/>
          </a:bodyPr>
          <a:lstStyle/>
          <a:p>
            <a:pPr marL="274320" indent="-274320" fontAlgn="auto">
              <a:lnSpc>
                <a:spcPct val="80000"/>
              </a:lnSpc>
              <a:spcAft>
                <a:spcPts val="0"/>
              </a:spcAft>
              <a:buClr>
                <a:schemeClr val="accent3"/>
              </a:buClr>
              <a:buFont typeface="Wingdings 2"/>
              <a:buChar char=""/>
              <a:defRPr/>
            </a:pPr>
            <a:r>
              <a:rPr lang="en-US">
                <a:latin typeface="Times New Roman" pitchFamily="18" charset="0"/>
              </a:rPr>
              <a:t>In this category, the final system is shipped to the regulatory bodies in those countries where the product is expected to be marketed</a:t>
            </a:r>
          </a:p>
          <a:p>
            <a:pPr marL="274320" indent="-274320" fontAlgn="auto">
              <a:lnSpc>
                <a:spcPct val="80000"/>
              </a:lnSpc>
              <a:spcAft>
                <a:spcPts val="0"/>
              </a:spcAft>
              <a:buClr>
                <a:schemeClr val="accent3"/>
              </a:buClr>
              <a:buFontTx/>
              <a:buNone/>
              <a:defRPr/>
            </a:pPr>
            <a:endParaRPr lang="en-US">
              <a:latin typeface="Times New Roman" pitchFamily="18" charset="0"/>
            </a:endParaRPr>
          </a:p>
          <a:p>
            <a:pPr marL="274320" indent="-274320" fontAlgn="auto">
              <a:lnSpc>
                <a:spcPct val="80000"/>
              </a:lnSpc>
              <a:spcAft>
                <a:spcPts val="0"/>
              </a:spcAft>
              <a:buClr>
                <a:schemeClr val="accent3"/>
              </a:buClr>
              <a:buFont typeface="Wingdings 2"/>
              <a:buChar char=""/>
              <a:defRPr/>
            </a:pPr>
            <a:r>
              <a:rPr lang="en-US">
                <a:latin typeface="Times New Roman" pitchFamily="18" charset="0"/>
              </a:rPr>
              <a:t>The idea is to obtain compliance marks on the product from various countries</a:t>
            </a:r>
          </a:p>
          <a:p>
            <a:pPr marL="274320" indent="-274320" fontAlgn="auto">
              <a:lnSpc>
                <a:spcPct val="80000"/>
              </a:lnSpc>
              <a:spcAft>
                <a:spcPts val="0"/>
              </a:spcAft>
              <a:buClr>
                <a:schemeClr val="accent3"/>
              </a:buClr>
              <a:buFontTx/>
              <a:buNone/>
              <a:defRPr/>
            </a:pPr>
            <a:endParaRPr lang="en-US">
              <a:latin typeface="Times New Roman" pitchFamily="18" charset="0"/>
            </a:endParaRPr>
          </a:p>
          <a:p>
            <a:pPr marL="274320" indent="-274320" fontAlgn="auto">
              <a:lnSpc>
                <a:spcPct val="80000"/>
              </a:lnSpc>
              <a:spcAft>
                <a:spcPts val="0"/>
              </a:spcAft>
              <a:buClr>
                <a:schemeClr val="accent3"/>
              </a:buClr>
              <a:buFont typeface="Wingdings 2"/>
              <a:buChar char=""/>
              <a:defRPr/>
            </a:pPr>
            <a:r>
              <a:rPr lang="en-US">
                <a:latin typeface="Times New Roman" pitchFamily="18" charset="0"/>
              </a:rPr>
              <a:t>Most of these regulatory bodies issue safety and EMC (electromagnetic compatibility)/ EMI (electromagnetic interference) compliance certificates (emission and immunity)</a:t>
            </a:r>
          </a:p>
          <a:p>
            <a:pPr marL="274320" indent="-274320" fontAlgn="auto">
              <a:lnSpc>
                <a:spcPct val="80000"/>
              </a:lnSpc>
              <a:spcAft>
                <a:spcPts val="0"/>
              </a:spcAft>
              <a:buClr>
                <a:schemeClr val="accent3"/>
              </a:buClr>
              <a:buFontTx/>
              <a:buNone/>
              <a:defRPr/>
            </a:pPr>
            <a:endParaRPr lang="en-US">
              <a:latin typeface="Times New Roman" pitchFamily="18" charset="0"/>
            </a:endParaRPr>
          </a:p>
          <a:p>
            <a:pPr marL="274320" indent="-274320" fontAlgn="auto">
              <a:lnSpc>
                <a:spcPct val="80000"/>
              </a:lnSpc>
              <a:spcAft>
                <a:spcPts val="0"/>
              </a:spcAft>
              <a:buClr>
                <a:schemeClr val="accent3"/>
              </a:buClr>
              <a:buFont typeface="Wingdings 2"/>
              <a:buChar char=""/>
              <a:defRPr/>
            </a:pPr>
            <a:r>
              <a:rPr lang="en-US">
                <a:latin typeface="Times New Roman" pitchFamily="18" charset="0"/>
              </a:rPr>
              <a:t>The regulatory agencies are interested in identifying flaws in software that have potential safety consequences</a:t>
            </a:r>
          </a:p>
          <a:p>
            <a:pPr marL="274320" indent="-274320" fontAlgn="auto">
              <a:lnSpc>
                <a:spcPct val="80000"/>
              </a:lnSpc>
              <a:spcAft>
                <a:spcPts val="0"/>
              </a:spcAft>
              <a:buClr>
                <a:schemeClr val="accent3"/>
              </a:buClr>
              <a:buFontTx/>
              <a:buNone/>
              <a:defRPr/>
            </a:pPr>
            <a:endParaRPr lang="en-US">
              <a:latin typeface="Times New Roman" pitchFamily="18" charset="0"/>
            </a:endParaRPr>
          </a:p>
          <a:p>
            <a:pPr marL="274320" indent="-274320" fontAlgn="auto">
              <a:lnSpc>
                <a:spcPct val="80000"/>
              </a:lnSpc>
              <a:spcAft>
                <a:spcPts val="0"/>
              </a:spcAft>
              <a:buClr>
                <a:schemeClr val="accent3"/>
              </a:buClr>
              <a:buFont typeface="Wingdings 2"/>
              <a:buChar char=""/>
              <a:defRPr/>
            </a:pPr>
            <a:r>
              <a:rPr lang="en-US">
                <a:latin typeface="Times New Roman" pitchFamily="18" charset="0"/>
              </a:rPr>
              <a:t>The safety requirements are primarily based on their own published standards</a:t>
            </a:r>
          </a:p>
        </p:txBody>
      </p:sp>
      <p:sp>
        <p:nvSpPr>
          <p:cNvPr id="2" name="Footer Placeholder 1">
            <a:extLst>
              <a:ext uri="{FF2B5EF4-FFF2-40B4-BE49-F238E27FC236}">
                <a16:creationId xmlns:a16="http://schemas.microsoft.com/office/drawing/2014/main" id="{84AAFB78-E45F-2375-65CD-5BB0240E6C70}"/>
              </a:ext>
            </a:extLst>
          </p:cNvPr>
          <p:cNvSpPr>
            <a:spLocks noGrp="1"/>
          </p:cNvSpPr>
          <p:nvPr>
            <p:ph type="ftr" sz="quarter" idx="11"/>
          </p:nvPr>
        </p:nvSpPr>
        <p:spPr/>
        <p:txBody>
          <a:bodyPr/>
          <a:lstStyle/>
          <a:p>
            <a:pPr>
              <a:defRPr/>
            </a:pPr>
            <a:r>
              <a:rPr lang="en-US"/>
              <a:t>-</a:t>
            </a:r>
          </a:p>
        </p:txBody>
      </p:sp>
      <p:sp>
        <p:nvSpPr>
          <p:cNvPr id="3" name="Slide Number Placeholder 2">
            <a:extLst>
              <a:ext uri="{FF2B5EF4-FFF2-40B4-BE49-F238E27FC236}">
                <a16:creationId xmlns:a16="http://schemas.microsoft.com/office/drawing/2014/main" id="{04BBD3F9-296F-E6CD-510E-060B3830AF46}"/>
              </a:ext>
            </a:extLst>
          </p:cNvPr>
          <p:cNvSpPr>
            <a:spLocks noGrp="1"/>
          </p:cNvSpPr>
          <p:nvPr>
            <p:ph type="sldNum" sz="quarter" idx="12"/>
          </p:nvPr>
        </p:nvSpPr>
        <p:spPr/>
        <p:txBody>
          <a:bodyPr/>
          <a:lstStyle/>
          <a:p>
            <a:pPr>
              <a:defRPr/>
            </a:pPr>
            <a:fld id="{C37FF4DA-2B87-4085-9933-4E96F762EFF0}" type="slidenum">
              <a:rPr lang="en-US" smtClean="0"/>
              <a:pPr>
                <a:defRPr/>
              </a:pPr>
              <a:t>48</a:t>
            </a:fld>
            <a:endParaRPr lang="en-US"/>
          </a:p>
        </p:txBody>
      </p:sp>
    </p:spTree>
    <p:extLst>
      <p:ext uri="{BB962C8B-B14F-4D97-AF65-F5344CB8AC3E}">
        <p14:creationId xmlns:p14="http://schemas.microsoft.com/office/powerpoint/2010/main" val="370640174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509588" y="365125"/>
            <a:ext cx="8229600" cy="1143000"/>
          </a:xfrm>
        </p:spPr>
        <p:txBody>
          <a:bodyPr/>
          <a:lstStyle/>
          <a:p>
            <a:r>
              <a:rPr lang="en-US">
                <a:latin typeface="Times New Roman" pitchFamily="18" charset="0"/>
              </a:rPr>
              <a:t>Software Safety</a:t>
            </a:r>
          </a:p>
        </p:txBody>
      </p:sp>
      <p:sp>
        <p:nvSpPr>
          <p:cNvPr id="466947" name="Rectangle 3"/>
          <p:cNvSpPr>
            <a:spLocks noGrp="1" noChangeArrowheads="1"/>
          </p:cNvSpPr>
          <p:nvPr>
            <p:ph idx="1"/>
          </p:nvPr>
        </p:nvSpPr>
        <p:spPr/>
        <p:txBody>
          <a:bodyPr>
            <a:normAutofit fontScale="92500" lnSpcReduction="20000"/>
          </a:bodyPr>
          <a:lstStyle/>
          <a:p>
            <a:pPr marL="274320" indent="-274320" fontAlgn="auto">
              <a:spcAft>
                <a:spcPts val="0"/>
              </a:spcAft>
              <a:buClr>
                <a:schemeClr val="accent3"/>
              </a:buClr>
              <a:buFont typeface="Wingdings 2"/>
              <a:buChar char=""/>
              <a:defRPr/>
            </a:pPr>
            <a:r>
              <a:rPr lang="en-US">
                <a:latin typeface="Times New Roman" pitchFamily="18" charset="0"/>
              </a:rPr>
              <a:t>A </a:t>
            </a:r>
            <a:r>
              <a:rPr lang="en-US" i="1">
                <a:latin typeface="Times New Roman" pitchFamily="18" charset="0"/>
              </a:rPr>
              <a:t>hazard</a:t>
            </a:r>
            <a:r>
              <a:rPr lang="en-US">
                <a:latin typeface="Times New Roman" pitchFamily="18" charset="0"/>
              </a:rPr>
              <a:t> is a state of a system or a physical situation which when combined with certain environmental conditions, could lead to an </a:t>
            </a:r>
            <a:r>
              <a:rPr lang="en-US" i="1">
                <a:latin typeface="Times New Roman" pitchFamily="18" charset="0"/>
              </a:rPr>
              <a:t>accident</a:t>
            </a:r>
            <a:r>
              <a:rPr lang="en-US">
                <a:latin typeface="Times New Roman" pitchFamily="18" charset="0"/>
              </a:rPr>
              <a:t> or </a:t>
            </a:r>
            <a:r>
              <a:rPr lang="en-US" i="1">
                <a:latin typeface="Times New Roman" pitchFamily="18" charset="0"/>
              </a:rPr>
              <a:t>mishap</a:t>
            </a:r>
          </a:p>
          <a:p>
            <a:pPr marL="274320" indent="-274320" fontAlgn="auto">
              <a:spcAft>
                <a:spcPts val="0"/>
              </a:spcAft>
              <a:buClr>
                <a:schemeClr val="accent3"/>
              </a:buClr>
              <a:buFontTx/>
              <a:buNone/>
              <a:defRPr/>
            </a:pPr>
            <a:endParaRPr lang="en-US">
              <a:latin typeface="Times New Roman" pitchFamily="18" charset="0"/>
            </a:endParaRPr>
          </a:p>
          <a:p>
            <a:pPr marL="274320" indent="-274320" fontAlgn="auto">
              <a:spcAft>
                <a:spcPts val="0"/>
              </a:spcAft>
              <a:buClr>
                <a:schemeClr val="accent3"/>
              </a:buClr>
              <a:buFont typeface="Wingdings 2"/>
              <a:buChar char=""/>
              <a:defRPr/>
            </a:pPr>
            <a:r>
              <a:rPr lang="en-US">
                <a:latin typeface="Times New Roman" pitchFamily="18" charset="0"/>
              </a:rPr>
              <a:t>An </a:t>
            </a:r>
            <a:r>
              <a:rPr lang="en-US" i="1">
                <a:latin typeface="Times New Roman" pitchFamily="18" charset="0"/>
              </a:rPr>
              <a:t>accident</a:t>
            </a:r>
            <a:r>
              <a:rPr lang="en-US">
                <a:latin typeface="Times New Roman" pitchFamily="18" charset="0"/>
              </a:rPr>
              <a:t> or </a:t>
            </a:r>
            <a:r>
              <a:rPr lang="en-US" i="1">
                <a:latin typeface="Times New Roman" pitchFamily="18" charset="0"/>
              </a:rPr>
              <a:t>mishap</a:t>
            </a:r>
            <a:r>
              <a:rPr lang="en-US">
                <a:latin typeface="Times New Roman" pitchFamily="18" charset="0"/>
              </a:rPr>
              <a:t> is an unintended event or series of events that results in death, injury, illness, damage or loss of property, or harm to the environment</a:t>
            </a:r>
          </a:p>
          <a:p>
            <a:pPr marL="274320" indent="-274320" fontAlgn="auto">
              <a:spcAft>
                <a:spcPts val="0"/>
              </a:spcAft>
              <a:buClr>
                <a:schemeClr val="accent3"/>
              </a:buClr>
              <a:buFont typeface="Wingdings 2"/>
              <a:buChar char=""/>
              <a:defRPr/>
            </a:pPr>
            <a:endParaRPr lang="en-US">
              <a:latin typeface="Times New Roman" pitchFamily="18" charset="0"/>
            </a:endParaRPr>
          </a:p>
          <a:p>
            <a:pPr marL="274320" indent="-274320" fontAlgn="auto">
              <a:spcAft>
                <a:spcPts val="0"/>
              </a:spcAft>
              <a:buClr>
                <a:schemeClr val="accent3"/>
              </a:buClr>
              <a:buFont typeface="Wingdings 2"/>
              <a:buChar char=""/>
              <a:defRPr/>
            </a:pPr>
            <a:r>
              <a:rPr lang="en-US">
                <a:latin typeface="Times New Roman" pitchFamily="18" charset="0"/>
              </a:rPr>
              <a:t>Software </a:t>
            </a:r>
            <a:r>
              <a:rPr lang="en-US" i="1">
                <a:latin typeface="Times New Roman" pitchFamily="18" charset="0"/>
              </a:rPr>
              <a:t>safety</a:t>
            </a:r>
            <a:r>
              <a:rPr lang="en-US">
                <a:latin typeface="Times New Roman" pitchFamily="18" charset="0"/>
              </a:rPr>
              <a:t> is defined in terms of hazards </a:t>
            </a:r>
          </a:p>
          <a:p>
            <a:pPr marL="274320" indent="-274320" fontAlgn="auto">
              <a:spcAft>
                <a:spcPts val="0"/>
              </a:spcAft>
              <a:buClr>
                <a:schemeClr val="accent3"/>
              </a:buClr>
              <a:buFont typeface="Wingdings 2"/>
              <a:buChar char=""/>
              <a:defRPr/>
            </a:pPr>
            <a:endParaRPr lang="en-US">
              <a:latin typeface="Times New Roman" pitchFamily="18" charset="0"/>
            </a:endParaRPr>
          </a:p>
          <a:p>
            <a:pPr marL="274320" indent="-274320" fontAlgn="auto">
              <a:spcAft>
                <a:spcPts val="0"/>
              </a:spcAft>
              <a:buClr>
                <a:schemeClr val="accent3"/>
              </a:buClr>
              <a:buFont typeface="Wingdings 2"/>
              <a:buChar char=""/>
              <a:defRPr/>
            </a:pPr>
            <a:r>
              <a:rPr lang="en-US">
                <a:latin typeface="Times New Roman" pitchFamily="18" charset="0"/>
              </a:rPr>
              <a:t>A software in isolation cannot do physical damage. However, a software in the context of a system and an embedding environment could be vulnerable</a:t>
            </a:r>
          </a:p>
          <a:p>
            <a:pPr marL="274320" indent="-274320" fontAlgn="auto">
              <a:spcAft>
                <a:spcPts val="0"/>
              </a:spcAft>
              <a:buClr>
                <a:schemeClr val="accent3"/>
              </a:buClr>
              <a:buFont typeface="Wingdings 2"/>
              <a:buChar char=""/>
              <a:defRPr/>
            </a:pPr>
            <a:endParaRPr lang="en-US">
              <a:latin typeface="Times New Roman" pitchFamily="18" charset="0"/>
            </a:endParaRPr>
          </a:p>
        </p:txBody>
      </p:sp>
      <p:sp>
        <p:nvSpPr>
          <p:cNvPr id="2" name="Footer Placeholder 1">
            <a:extLst>
              <a:ext uri="{FF2B5EF4-FFF2-40B4-BE49-F238E27FC236}">
                <a16:creationId xmlns:a16="http://schemas.microsoft.com/office/drawing/2014/main" id="{8D1D7C12-C75A-B2B1-43BB-503E4A2C4450}"/>
              </a:ext>
            </a:extLst>
          </p:cNvPr>
          <p:cNvSpPr>
            <a:spLocks noGrp="1"/>
          </p:cNvSpPr>
          <p:nvPr>
            <p:ph type="ftr" sz="quarter" idx="11"/>
          </p:nvPr>
        </p:nvSpPr>
        <p:spPr/>
        <p:txBody>
          <a:bodyPr/>
          <a:lstStyle/>
          <a:p>
            <a:pPr>
              <a:defRPr/>
            </a:pPr>
            <a:r>
              <a:rPr lang="en-US"/>
              <a:t>-</a:t>
            </a:r>
          </a:p>
        </p:txBody>
      </p:sp>
      <p:sp>
        <p:nvSpPr>
          <p:cNvPr id="3" name="Slide Number Placeholder 2">
            <a:extLst>
              <a:ext uri="{FF2B5EF4-FFF2-40B4-BE49-F238E27FC236}">
                <a16:creationId xmlns:a16="http://schemas.microsoft.com/office/drawing/2014/main" id="{8D93D9DC-118A-40A5-6210-5BE1E664DA4F}"/>
              </a:ext>
            </a:extLst>
          </p:cNvPr>
          <p:cNvSpPr>
            <a:spLocks noGrp="1"/>
          </p:cNvSpPr>
          <p:nvPr>
            <p:ph type="sldNum" sz="quarter" idx="12"/>
          </p:nvPr>
        </p:nvSpPr>
        <p:spPr/>
        <p:txBody>
          <a:bodyPr/>
          <a:lstStyle/>
          <a:p>
            <a:pPr>
              <a:defRPr/>
            </a:pPr>
            <a:fld id="{C37FF4DA-2B87-4085-9933-4E96F762EFF0}" type="slidenum">
              <a:rPr lang="en-US" smtClean="0"/>
              <a:pPr>
                <a:defRPr/>
              </a:pPr>
              <a:t>49</a:t>
            </a:fld>
            <a:endParaRPr lang="en-US"/>
          </a:p>
        </p:txBody>
      </p:sp>
    </p:spTree>
    <p:extLst>
      <p:ext uri="{BB962C8B-B14F-4D97-AF65-F5344CB8AC3E}">
        <p14:creationId xmlns:p14="http://schemas.microsoft.com/office/powerpoint/2010/main" val="194144830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68313"/>
            <a:ext cx="8229600" cy="1143000"/>
          </a:xfrm>
        </p:spPr>
        <p:txBody>
          <a:bodyPr/>
          <a:lstStyle/>
          <a:p>
            <a:r>
              <a:rPr lang="en-US">
                <a:latin typeface="Times New Roman" pitchFamily="18" charset="0"/>
              </a:rPr>
              <a:t>Taxonomy of System Tests</a:t>
            </a:r>
          </a:p>
        </p:txBody>
      </p:sp>
      <p:sp>
        <p:nvSpPr>
          <p:cNvPr id="409603" name="Rectangle 3"/>
          <p:cNvSpPr>
            <a:spLocks noGrp="1" noChangeArrowheads="1"/>
          </p:cNvSpPr>
          <p:nvPr>
            <p:ph idx="1"/>
          </p:nvPr>
        </p:nvSpPr>
        <p:spPr/>
        <p:txBody>
          <a:bodyPr>
            <a:normAutofit fontScale="85000" lnSpcReduction="20000"/>
          </a:bodyPr>
          <a:lstStyle/>
          <a:p>
            <a:pPr marL="274320" indent="-274320" fontAlgn="auto">
              <a:spcAft>
                <a:spcPts val="0"/>
              </a:spcAft>
              <a:buClr>
                <a:schemeClr val="accent3"/>
              </a:buClr>
              <a:buFont typeface="Wingdings 2"/>
              <a:buChar char=""/>
              <a:defRPr/>
            </a:pPr>
            <a:r>
              <a:rPr lang="en-US" b="1">
                <a:latin typeface="Times New Roman" pitchFamily="18" charset="0"/>
              </a:rPr>
              <a:t>Basic tests</a:t>
            </a:r>
            <a:r>
              <a:rPr lang="en-US">
                <a:latin typeface="Times New Roman" pitchFamily="18" charset="0"/>
              </a:rPr>
              <a:t> provide an evidence that the system can be installed, configured and be brought to an operational state</a:t>
            </a:r>
          </a:p>
          <a:p>
            <a:pPr marL="274320" indent="-274320" fontAlgn="auto">
              <a:spcAft>
                <a:spcPts val="0"/>
              </a:spcAft>
              <a:buClr>
                <a:schemeClr val="accent3"/>
              </a:buClr>
              <a:buFontTx/>
              <a:buNone/>
              <a:defRPr/>
            </a:pPr>
            <a:endParaRPr lang="en-US">
              <a:latin typeface="Times New Roman" pitchFamily="18" charset="0"/>
            </a:endParaRPr>
          </a:p>
          <a:p>
            <a:pPr marL="274320" indent="-274320" fontAlgn="auto">
              <a:spcAft>
                <a:spcPts val="0"/>
              </a:spcAft>
              <a:buClr>
                <a:schemeClr val="accent3"/>
              </a:buClr>
              <a:buFont typeface="Wingdings 2"/>
              <a:buChar char=""/>
              <a:defRPr/>
            </a:pPr>
            <a:r>
              <a:rPr lang="en-US" b="1">
                <a:latin typeface="Times New Roman" pitchFamily="18" charset="0"/>
              </a:rPr>
              <a:t>Functionality tests</a:t>
            </a:r>
            <a:r>
              <a:rPr lang="en-US">
                <a:latin typeface="Times New Roman" pitchFamily="18" charset="0"/>
              </a:rPr>
              <a:t> provide comprehensive testing over the full range of the requirements, within the capabilities of the system</a:t>
            </a:r>
          </a:p>
          <a:p>
            <a:pPr marL="274320" indent="-274320" fontAlgn="auto">
              <a:spcAft>
                <a:spcPts val="0"/>
              </a:spcAft>
              <a:buClr>
                <a:schemeClr val="accent3"/>
              </a:buClr>
              <a:buFont typeface="Wingdings 2"/>
              <a:buChar char=""/>
              <a:defRPr/>
            </a:pPr>
            <a:endParaRPr lang="en-US">
              <a:latin typeface="Times New Roman" pitchFamily="18" charset="0"/>
            </a:endParaRPr>
          </a:p>
          <a:p>
            <a:pPr marL="274320" indent="-274320" fontAlgn="auto">
              <a:spcAft>
                <a:spcPts val="0"/>
              </a:spcAft>
              <a:buClr>
                <a:schemeClr val="accent3"/>
              </a:buClr>
              <a:buFont typeface="Wingdings 2"/>
              <a:buChar char=""/>
              <a:defRPr/>
            </a:pPr>
            <a:r>
              <a:rPr lang="en-US" b="1">
                <a:latin typeface="Times New Roman" pitchFamily="18" charset="0"/>
              </a:rPr>
              <a:t>Robustness tests</a:t>
            </a:r>
            <a:r>
              <a:rPr lang="en-US">
                <a:latin typeface="Times New Roman" pitchFamily="18" charset="0"/>
              </a:rPr>
              <a:t> determine how well the system recovers from various input errors and other failure situations</a:t>
            </a:r>
          </a:p>
          <a:p>
            <a:pPr marL="274320" indent="-274320" fontAlgn="auto">
              <a:spcAft>
                <a:spcPts val="0"/>
              </a:spcAft>
              <a:buClr>
                <a:schemeClr val="accent3"/>
              </a:buClr>
              <a:buFont typeface="Wingdings 2"/>
              <a:buChar char=""/>
              <a:defRPr/>
            </a:pPr>
            <a:endParaRPr lang="en-US">
              <a:latin typeface="Times New Roman" pitchFamily="18" charset="0"/>
            </a:endParaRPr>
          </a:p>
          <a:p>
            <a:pPr marL="274320" indent="-274320" fontAlgn="auto">
              <a:spcAft>
                <a:spcPts val="0"/>
              </a:spcAft>
              <a:buClr>
                <a:schemeClr val="accent3"/>
              </a:buClr>
              <a:buFont typeface="Wingdings 2"/>
              <a:buChar char=""/>
              <a:defRPr/>
            </a:pPr>
            <a:r>
              <a:rPr lang="en-US" b="1">
                <a:latin typeface="Times New Roman" pitchFamily="18" charset="0"/>
              </a:rPr>
              <a:t>Inter-operability tests</a:t>
            </a:r>
            <a:r>
              <a:rPr lang="en-US">
                <a:latin typeface="Times New Roman" pitchFamily="18" charset="0"/>
              </a:rPr>
              <a:t> determine whether the system can inter-operate with other third party products</a:t>
            </a:r>
          </a:p>
          <a:p>
            <a:pPr marL="274320" indent="-274320" fontAlgn="auto">
              <a:spcAft>
                <a:spcPts val="0"/>
              </a:spcAft>
              <a:buClr>
                <a:schemeClr val="accent3"/>
              </a:buClr>
              <a:buFont typeface="Wingdings 2"/>
              <a:buChar char=""/>
              <a:defRPr/>
            </a:pPr>
            <a:endParaRPr lang="en-US">
              <a:latin typeface="Times New Roman" pitchFamily="18" charset="0"/>
            </a:endParaRPr>
          </a:p>
          <a:p>
            <a:pPr marL="274320" indent="-274320" fontAlgn="auto">
              <a:spcAft>
                <a:spcPts val="0"/>
              </a:spcAft>
              <a:buClr>
                <a:schemeClr val="accent3"/>
              </a:buClr>
              <a:buFont typeface="Wingdings 2"/>
              <a:buChar char=""/>
              <a:defRPr/>
            </a:pPr>
            <a:r>
              <a:rPr lang="en-US" b="1">
                <a:latin typeface="Times New Roman" pitchFamily="18" charset="0"/>
              </a:rPr>
              <a:t>Performance tests</a:t>
            </a:r>
            <a:r>
              <a:rPr lang="en-US">
                <a:latin typeface="Times New Roman" pitchFamily="18" charset="0"/>
              </a:rPr>
              <a:t> measure the performance characteristics of the system, e.g., throughput and response time, under various conditions</a:t>
            </a:r>
          </a:p>
        </p:txBody>
      </p:sp>
      <p:sp>
        <p:nvSpPr>
          <p:cNvPr id="2" name="Footer Placeholder 1">
            <a:extLst>
              <a:ext uri="{FF2B5EF4-FFF2-40B4-BE49-F238E27FC236}">
                <a16:creationId xmlns:a16="http://schemas.microsoft.com/office/drawing/2014/main" id="{D862D05C-A62E-0235-04E2-BD669FCF10AA}"/>
              </a:ext>
            </a:extLst>
          </p:cNvPr>
          <p:cNvSpPr>
            <a:spLocks noGrp="1"/>
          </p:cNvSpPr>
          <p:nvPr>
            <p:ph type="ftr" sz="quarter" idx="11"/>
          </p:nvPr>
        </p:nvSpPr>
        <p:spPr/>
        <p:txBody>
          <a:bodyPr/>
          <a:lstStyle/>
          <a:p>
            <a:pPr>
              <a:defRPr/>
            </a:pPr>
            <a:r>
              <a:rPr lang="en-US"/>
              <a:t>-</a:t>
            </a:r>
          </a:p>
        </p:txBody>
      </p:sp>
      <p:sp>
        <p:nvSpPr>
          <p:cNvPr id="3" name="Slide Number Placeholder 2">
            <a:extLst>
              <a:ext uri="{FF2B5EF4-FFF2-40B4-BE49-F238E27FC236}">
                <a16:creationId xmlns:a16="http://schemas.microsoft.com/office/drawing/2014/main" id="{376C2D06-FCB7-C873-8223-2ADF2B21214D}"/>
              </a:ext>
            </a:extLst>
          </p:cNvPr>
          <p:cNvSpPr>
            <a:spLocks noGrp="1"/>
          </p:cNvSpPr>
          <p:nvPr>
            <p:ph type="sldNum" sz="quarter" idx="12"/>
          </p:nvPr>
        </p:nvSpPr>
        <p:spPr/>
        <p:txBody>
          <a:bodyPr/>
          <a:lstStyle/>
          <a:p>
            <a:pPr>
              <a:defRPr/>
            </a:pPr>
            <a:fld id="{C37FF4DA-2B87-4085-9933-4E96F762EFF0}" type="slidenum">
              <a:rPr lang="en-US" smtClean="0"/>
              <a:pPr>
                <a:defRPr/>
              </a:pPr>
              <a:t>5</a:t>
            </a:fld>
            <a:endParaRPr lang="en-US"/>
          </a:p>
        </p:txBody>
      </p:sp>
    </p:spTree>
    <p:extLst>
      <p:ext uri="{BB962C8B-B14F-4D97-AF65-F5344CB8AC3E}">
        <p14:creationId xmlns:p14="http://schemas.microsoft.com/office/powerpoint/2010/main" val="310028247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69900" y="482600"/>
            <a:ext cx="8229600" cy="1143000"/>
          </a:xfrm>
        </p:spPr>
        <p:txBody>
          <a:bodyPr/>
          <a:lstStyle/>
          <a:p>
            <a:r>
              <a:rPr lang="en-US">
                <a:latin typeface="Times New Roman" pitchFamily="18" charset="0"/>
              </a:rPr>
              <a:t>Software Safety</a:t>
            </a:r>
          </a:p>
        </p:txBody>
      </p:sp>
      <p:sp>
        <p:nvSpPr>
          <p:cNvPr id="33795" name="Rectangle 3"/>
          <p:cNvSpPr>
            <a:spLocks noGrp="1" noChangeArrowheads="1"/>
          </p:cNvSpPr>
          <p:nvPr>
            <p:ph idx="1"/>
          </p:nvPr>
        </p:nvSpPr>
        <p:spPr/>
        <p:txBody>
          <a:bodyPr/>
          <a:lstStyle/>
          <a:p>
            <a:pPr>
              <a:buFontTx/>
              <a:buNone/>
            </a:pPr>
            <a:r>
              <a:rPr lang="en-US" sz="2800">
                <a:latin typeface="Times New Roman" pitchFamily="18" charset="0"/>
              </a:rPr>
              <a:t>Examples:</a:t>
            </a:r>
          </a:p>
          <a:p>
            <a:pPr>
              <a:buFontTx/>
              <a:buNone/>
            </a:pPr>
            <a:endParaRPr lang="en-US" sz="2800">
              <a:latin typeface="Times New Roman" pitchFamily="18" charset="0"/>
            </a:endParaRPr>
          </a:p>
          <a:p>
            <a:r>
              <a:rPr lang="en-US">
                <a:latin typeface="Times New Roman" pitchFamily="18" charset="0"/>
              </a:rPr>
              <a:t>A software module in a database application is not hazardous by itself, but when it is embedded in a missile navigation system, it could be hazardous</a:t>
            </a:r>
          </a:p>
          <a:p>
            <a:endParaRPr lang="en-US">
              <a:latin typeface="Times New Roman" pitchFamily="18" charset="0"/>
            </a:endParaRPr>
          </a:p>
          <a:p>
            <a:r>
              <a:rPr lang="en-US">
                <a:latin typeface="Times New Roman" pitchFamily="18" charset="0"/>
              </a:rPr>
              <a:t>If a missile takes a U-turn because of a software error in the navigation system, and destroys the submarine that launched it, then it is not a safe software</a:t>
            </a:r>
          </a:p>
        </p:txBody>
      </p:sp>
      <p:sp>
        <p:nvSpPr>
          <p:cNvPr id="2" name="Footer Placeholder 1">
            <a:extLst>
              <a:ext uri="{FF2B5EF4-FFF2-40B4-BE49-F238E27FC236}">
                <a16:creationId xmlns:a16="http://schemas.microsoft.com/office/drawing/2014/main" id="{9F5885C7-030C-E93A-0D1A-2047F3F08941}"/>
              </a:ext>
            </a:extLst>
          </p:cNvPr>
          <p:cNvSpPr>
            <a:spLocks noGrp="1"/>
          </p:cNvSpPr>
          <p:nvPr>
            <p:ph type="ftr" sz="quarter" idx="11"/>
          </p:nvPr>
        </p:nvSpPr>
        <p:spPr/>
        <p:txBody>
          <a:bodyPr/>
          <a:lstStyle/>
          <a:p>
            <a:pPr>
              <a:defRPr/>
            </a:pPr>
            <a:r>
              <a:rPr lang="en-US"/>
              <a:t>-</a:t>
            </a:r>
          </a:p>
        </p:txBody>
      </p:sp>
      <p:sp>
        <p:nvSpPr>
          <p:cNvPr id="3" name="Slide Number Placeholder 2">
            <a:extLst>
              <a:ext uri="{FF2B5EF4-FFF2-40B4-BE49-F238E27FC236}">
                <a16:creationId xmlns:a16="http://schemas.microsoft.com/office/drawing/2014/main" id="{0C83211D-D260-7F78-EAFB-0F1A3803710C}"/>
              </a:ext>
            </a:extLst>
          </p:cNvPr>
          <p:cNvSpPr>
            <a:spLocks noGrp="1"/>
          </p:cNvSpPr>
          <p:nvPr>
            <p:ph type="sldNum" sz="quarter" idx="12"/>
          </p:nvPr>
        </p:nvSpPr>
        <p:spPr/>
        <p:txBody>
          <a:bodyPr/>
          <a:lstStyle/>
          <a:p>
            <a:pPr>
              <a:defRPr/>
            </a:pPr>
            <a:fld id="{C37FF4DA-2B87-4085-9933-4E96F762EFF0}" type="slidenum">
              <a:rPr lang="en-US" smtClean="0"/>
              <a:pPr>
                <a:defRPr/>
              </a:pPr>
              <a:t>50</a:t>
            </a:fld>
            <a:endParaRPr lang="en-US"/>
          </a:p>
        </p:txBody>
      </p:sp>
    </p:spTree>
    <p:extLst>
      <p:ext uri="{BB962C8B-B14F-4D97-AF65-F5344CB8AC3E}">
        <p14:creationId xmlns:p14="http://schemas.microsoft.com/office/powerpoint/2010/main" val="1039681968"/>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69900" y="455613"/>
            <a:ext cx="8229600" cy="1143000"/>
          </a:xfrm>
        </p:spPr>
        <p:txBody>
          <a:bodyPr/>
          <a:lstStyle/>
          <a:p>
            <a:r>
              <a:rPr lang="en-US">
                <a:latin typeface="Times New Roman" pitchFamily="18" charset="0"/>
              </a:rPr>
              <a:t>Safety Assurance</a:t>
            </a:r>
          </a:p>
        </p:txBody>
      </p:sp>
      <p:sp>
        <p:nvSpPr>
          <p:cNvPr id="34819" name="Rectangle 3"/>
          <p:cNvSpPr>
            <a:spLocks noGrp="1" noChangeArrowheads="1"/>
          </p:cNvSpPr>
          <p:nvPr>
            <p:ph idx="1"/>
          </p:nvPr>
        </p:nvSpPr>
        <p:spPr/>
        <p:txBody>
          <a:bodyPr/>
          <a:lstStyle/>
          <a:p>
            <a:r>
              <a:rPr lang="en-US">
                <a:latin typeface="Times New Roman" pitchFamily="18" charset="0"/>
              </a:rPr>
              <a:t>There are two basic tasks performed by a </a:t>
            </a:r>
            <a:r>
              <a:rPr lang="en-US" b="1">
                <a:latin typeface="Times New Roman" pitchFamily="18" charset="0"/>
              </a:rPr>
              <a:t>safety assurance</a:t>
            </a:r>
            <a:r>
              <a:rPr lang="en-US">
                <a:latin typeface="Times New Roman" pitchFamily="18" charset="0"/>
              </a:rPr>
              <a:t> engineering team:</a:t>
            </a:r>
          </a:p>
          <a:p>
            <a:pPr>
              <a:buFontTx/>
              <a:buNone/>
            </a:pPr>
            <a:endParaRPr lang="en-US">
              <a:latin typeface="Times New Roman" pitchFamily="18" charset="0"/>
            </a:endParaRPr>
          </a:p>
          <a:p>
            <a:pPr lvl="1"/>
            <a:r>
              <a:rPr lang="en-US">
                <a:latin typeface="Times New Roman" pitchFamily="18" charset="0"/>
              </a:rPr>
              <a:t>Provide methods for identifying, tracking, evaluating, and eliminating hazards associated with a system</a:t>
            </a:r>
          </a:p>
          <a:p>
            <a:pPr lvl="1">
              <a:buFontTx/>
              <a:buNone/>
            </a:pPr>
            <a:endParaRPr lang="en-US">
              <a:latin typeface="Times New Roman" pitchFamily="18" charset="0"/>
            </a:endParaRPr>
          </a:p>
          <a:p>
            <a:pPr lvl="1"/>
            <a:r>
              <a:rPr lang="en-US">
                <a:latin typeface="Times New Roman" pitchFamily="18" charset="0"/>
              </a:rPr>
              <a:t>Ensure that safety is embedded into the design and implementation in a timely and cost effective manner, such that the risk created by the user/operator error is minimized</a:t>
            </a:r>
          </a:p>
        </p:txBody>
      </p:sp>
      <p:sp>
        <p:nvSpPr>
          <p:cNvPr id="2" name="Footer Placeholder 1">
            <a:extLst>
              <a:ext uri="{FF2B5EF4-FFF2-40B4-BE49-F238E27FC236}">
                <a16:creationId xmlns:a16="http://schemas.microsoft.com/office/drawing/2014/main" id="{A4936E46-B8A5-D49E-EAB9-4694C67A7F0C}"/>
              </a:ext>
            </a:extLst>
          </p:cNvPr>
          <p:cNvSpPr>
            <a:spLocks noGrp="1"/>
          </p:cNvSpPr>
          <p:nvPr>
            <p:ph type="ftr" sz="quarter" idx="11"/>
          </p:nvPr>
        </p:nvSpPr>
        <p:spPr/>
        <p:txBody>
          <a:bodyPr/>
          <a:lstStyle/>
          <a:p>
            <a:pPr>
              <a:defRPr/>
            </a:pPr>
            <a:r>
              <a:rPr lang="en-US"/>
              <a:t>-</a:t>
            </a:r>
          </a:p>
        </p:txBody>
      </p:sp>
      <p:sp>
        <p:nvSpPr>
          <p:cNvPr id="3" name="Slide Number Placeholder 2">
            <a:extLst>
              <a:ext uri="{FF2B5EF4-FFF2-40B4-BE49-F238E27FC236}">
                <a16:creationId xmlns:a16="http://schemas.microsoft.com/office/drawing/2014/main" id="{F1D109E6-AC19-297E-411A-499E879919B4}"/>
              </a:ext>
            </a:extLst>
          </p:cNvPr>
          <p:cNvSpPr>
            <a:spLocks noGrp="1"/>
          </p:cNvSpPr>
          <p:nvPr>
            <p:ph type="sldNum" sz="quarter" idx="12"/>
          </p:nvPr>
        </p:nvSpPr>
        <p:spPr/>
        <p:txBody>
          <a:bodyPr/>
          <a:lstStyle/>
          <a:p>
            <a:pPr>
              <a:defRPr/>
            </a:pPr>
            <a:fld id="{C37FF4DA-2B87-4085-9933-4E96F762EFF0}" type="slidenum">
              <a:rPr lang="en-US" smtClean="0"/>
              <a:pPr>
                <a:defRPr/>
              </a:pPr>
              <a:t>51</a:t>
            </a:fld>
            <a:endParaRPr lang="en-US"/>
          </a:p>
        </p:txBody>
      </p:sp>
    </p:spTree>
    <p:extLst>
      <p:ext uri="{BB962C8B-B14F-4D97-AF65-F5344CB8AC3E}">
        <p14:creationId xmlns:p14="http://schemas.microsoft.com/office/powerpoint/2010/main" val="19859883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94D0D-D6FD-4F7A-955C-BF25C8EA7F42}"/>
              </a:ext>
            </a:extLst>
          </p:cNvPr>
          <p:cNvSpPr>
            <a:spLocks noGrp="1"/>
          </p:cNvSpPr>
          <p:nvPr>
            <p:ph type="ctrTitle"/>
          </p:nvPr>
        </p:nvSpPr>
        <p:spPr/>
        <p:txBody>
          <a:bodyPr/>
          <a:lstStyle/>
          <a:p>
            <a:r>
              <a:rPr lang="en-US" dirty="0"/>
              <a:t>Exploratory Testing</a:t>
            </a:r>
          </a:p>
        </p:txBody>
      </p:sp>
      <p:sp>
        <p:nvSpPr>
          <p:cNvPr id="4" name="Slide Number Placeholder 3">
            <a:extLst>
              <a:ext uri="{FF2B5EF4-FFF2-40B4-BE49-F238E27FC236}">
                <a16:creationId xmlns:a16="http://schemas.microsoft.com/office/drawing/2014/main" id="{CC33D3A5-8A68-FE47-BB07-83C09A247047}"/>
              </a:ext>
            </a:extLst>
          </p:cNvPr>
          <p:cNvSpPr>
            <a:spLocks noGrp="1"/>
          </p:cNvSpPr>
          <p:nvPr>
            <p:ph type="sldNum" idx="12"/>
          </p:nvPr>
        </p:nvSpPr>
        <p:spPr/>
        <p:txBody>
          <a:bodyPr/>
          <a:lstStyle/>
          <a:p>
            <a:pPr>
              <a:spcBef>
                <a:spcPts val="0"/>
              </a:spcBef>
              <a:spcAft>
                <a:spcPts val="0"/>
              </a:spcAft>
            </a:pPr>
            <a:fld id="{00000000-1234-1234-1234-123412341234}" type="slidenum">
              <a:rPr lang="en-GB" smtClean="0"/>
              <a:pPr>
                <a:spcBef>
                  <a:spcPts val="0"/>
                </a:spcBef>
                <a:spcAft>
                  <a:spcPts val="0"/>
                </a:spcAft>
              </a:pPr>
              <a:t>52</a:t>
            </a:fld>
            <a:endParaRPr lang="en-GB"/>
          </a:p>
        </p:txBody>
      </p:sp>
    </p:spTree>
    <p:extLst>
      <p:ext uri="{BB962C8B-B14F-4D97-AF65-F5344CB8AC3E}">
        <p14:creationId xmlns:p14="http://schemas.microsoft.com/office/powerpoint/2010/main" val="35067376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729450" y="2083692"/>
            <a:ext cx="7688700" cy="535200"/>
          </a:xfrm>
          <a:prstGeom prst="rect">
            <a:avLst/>
          </a:prstGeom>
        </p:spPr>
        <p:txBody>
          <a:bodyPr spcFirstLastPara="1" wrap="square" lIns="91425" tIns="91425" rIns="91425" bIns="91425" anchor="t" anchorCtr="0">
            <a:noAutofit/>
          </a:bodyPr>
          <a:lstStyle/>
          <a:p>
            <a:pPr lvl="0"/>
            <a:r>
              <a:rPr lang="en-US" dirty="0">
                <a:solidFill>
                  <a:schemeClr val="bg2"/>
                </a:solidFill>
                <a:latin typeface="Times New Roman" panose="02020603050405020304" pitchFamily="18" charset="0"/>
                <a:cs typeface="Times New Roman" panose="02020603050405020304" pitchFamily="18" charset="0"/>
              </a:rPr>
              <a:t>Exploratory Testing </a:t>
            </a:r>
            <a:r>
              <a:rPr lang="en-US" sz="2800" dirty="0">
                <a:solidFill>
                  <a:schemeClr val="bg2"/>
                </a:solidFill>
                <a:latin typeface="Times New Roman" panose="02020603050405020304" pitchFamily="18" charset="0"/>
                <a:cs typeface="Times New Roman" panose="02020603050405020304" pitchFamily="18" charset="0"/>
              </a:rPr>
              <a:t>(James Bach's definition)</a:t>
            </a:r>
            <a:endParaRPr dirty="0">
              <a:solidFill>
                <a:schemeClr val="bg2"/>
              </a:solidFill>
              <a:latin typeface="Times New Roman" panose="02020603050405020304" pitchFamily="18" charset="0"/>
              <a:cs typeface="Times New Roman" panose="02020603050405020304" pitchFamily="18" charset="0"/>
            </a:endParaRPr>
          </a:p>
        </p:txBody>
      </p:sp>
      <p:pic>
        <p:nvPicPr>
          <p:cNvPr id="200" name="Shape 200" descr="shutterstock_429987889_edited.jpg"/>
          <p:cNvPicPr preferRelativeResize="0"/>
          <p:nvPr/>
        </p:nvPicPr>
        <p:blipFill rotWithShape="1">
          <a:blip r:embed="rId3">
            <a:alphaModFix/>
          </a:blip>
          <a:srcRect l="12609" t="85988" r="6247" b="1381"/>
          <a:stretch/>
        </p:blipFill>
        <p:spPr>
          <a:xfrm>
            <a:off x="0" y="4692921"/>
            <a:ext cx="9144000" cy="1326897"/>
          </a:xfrm>
          <a:prstGeom prst="rect">
            <a:avLst/>
          </a:prstGeom>
          <a:noFill/>
          <a:ln>
            <a:noFill/>
          </a:ln>
        </p:spPr>
      </p:pic>
      <p:sp>
        <p:nvSpPr>
          <p:cNvPr id="5" name="Text Placeholder 4"/>
          <p:cNvSpPr>
            <a:spLocks noGrp="1" noChangeArrowheads="1"/>
          </p:cNvSpPr>
          <p:nvPr>
            <p:ph type="body" idx="1"/>
          </p:nvPr>
        </p:nvSpPr>
        <p:spPr bwMode="auto">
          <a:xfrm>
            <a:off x="783239" y="2806247"/>
            <a:ext cx="7688700" cy="1154259"/>
          </a:xfrm>
          <a:prstGeom prst="rect">
            <a:avLst/>
          </a:prstGeom>
          <a:solidFill>
            <a:srgbClr val="E6E6E6"/>
          </a:solidFill>
          <a:ln w="19050">
            <a:solidFill>
              <a:schemeClr val="tx1"/>
            </a:solidFill>
            <a:miter lim="800000"/>
            <a:headEnd/>
            <a:tailEnd/>
          </a:ln>
          <a:effectLst>
            <a:outerShdw dist="107763" dir="2700000" algn="ctr" rotWithShape="0">
              <a:schemeClr val="bg2"/>
            </a:outerShdw>
          </a:effectLst>
        </p:spPr>
        <p:txBody>
          <a:bodyPr spcFirstLastPara="1" wrap="square" lIns="67500" tIns="35100" rIns="67500" bIns="35100" anchor="t" anchorCtr="0">
            <a:spAutoFit/>
          </a:bodyPr>
          <a:lstStyle/>
          <a:p>
            <a:pPr marL="146050" indent="0" algn="just">
              <a:lnSpc>
                <a:spcPct val="80000"/>
              </a:lnSpc>
              <a:buNone/>
            </a:pPr>
            <a:r>
              <a:rPr lang="en-US" sz="2200" dirty="0">
                <a:solidFill>
                  <a:schemeClr val="bg2"/>
                </a:solidFill>
                <a:latin typeface="Times New Roman" panose="02020603050405020304" pitchFamily="18" charset="0"/>
                <a:cs typeface="Times New Roman" panose="02020603050405020304" pitchFamily="18" charset="0"/>
              </a:rPr>
              <a:t>The most advanced and currently 'hot method' is exploratory testing as developed by James Bach and James Whittaker. It is not at all a simple 'ad-hoc' testing where you click around for a while and see what you find.</a:t>
            </a:r>
          </a:p>
        </p:txBody>
      </p:sp>
      <p:sp>
        <p:nvSpPr>
          <p:cNvPr id="2" name="Rectangle 1"/>
          <p:cNvSpPr/>
          <p:nvPr/>
        </p:nvSpPr>
        <p:spPr>
          <a:xfrm>
            <a:off x="783240" y="4212836"/>
            <a:ext cx="3068469" cy="227755"/>
          </a:xfrm>
          <a:prstGeom prst="rect">
            <a:avLst/>
          </a:prstGeom>
        </p:spPr>
        <p:txBody>
          <a:bodyPr wrap="none">
            <a:spAutoFit/>
          </a:bodyPr>
          <a:lstStyle/>
          <a:p>
            <a:pPr marL="0" lvl="1" eaLnBrk="1" fontAlgn="auto" hangingPunct="1">
              <a:lnSpc>
                <a:spcPct val="80000"/>
              </a:lnSpc>
              <a:spcBef>
                <a:spcPts val="0"/>
              </a:spcBef>
              <a:spcAft>
                <a:spcPts val="0"/>
              </a:spcAft>
              <a:buClr>
                <a:srgbClr val="000000"/>
              </a:buClr>
            </a:pPr>
            <a:r>
              <a:rPr lang="en-US" sz="1100" kern="0" dirty="0">
                <a:solidFill>
                  <a:srgbClr val="000000"/>
                </a:solidFill>
                <a:latin typeface="Times New Roman" panose="02020603050405020304" pitchFamily="18" charset="0"/>
                <a:cs typeface="Times New Roman" panose="02020603050405020304" pitchFamily="18" charset="0"/>
                <a:sym typeface="Arial"/>
              </a:rPr>
              <a:t>http://www.satisfice.com/articles/what_is_et.shtml </a:t>
            </a:r>
          </a:p>
        </p:txBody>
      </p:sp>
      <p:sp>
        <p:nvSpPr>
          <p:cNvPr id="4" name="Slide Number Placeholder 3">
            <a:extLst>
              <a:ext uri="{FF2B5EF4-FFF2-40B4-BE49-F238E27FC236}">
                <a16:creationId xmlns:a16="http://schemas.microsoft.com/office/drawing/2014/main" id="{065D6195-F4D9-A72E-F629-AFF16CAFFCA6}"/>
              </a:ext>
            </a:extLst>
          </p:cNvPr>
          <p:cNvSpPr>
            <a:spLocks noGrp="1"/>
          </p:cNvSpPr>
          <p:nvPr>
            <p:ph type="sldNum" idx="12"/>
          </p:nvPr>
        </p:nvSpPr>
        <p:spPr/>
        <p:txBody>
          <a:bodyPr/>
          <a:lstStyle/>
          <a:p>
            <a:pPr>
              <a:spcBef>
                <a:spcPts val="0"/>
              </a:spcBef>
              <a:spcAft>
                <a:spcPts val="0"/>
              </a:spcAft>
            </a:pPr>
            <a:fld id="{00000000-1234-1234-1234-123412341234}" type="slidenum">
              <a:rPr lang="en-GB" smtClean="0"/>
              <a:pPr>
                <a:spcBef>
                  <a:spcPts val="0"/>
                </a:spcBef>
                <a:spcAft>
                  <a:spcPts val="0"/>
                </a:spcAft>
              </a:pPr>
              <a:t>53</a:t>
            </a:fld>
            <a:endParaRPr lang="en-GB"/>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729450" y="2083692"/>
            <a:ext cx="7688700" cy="535200"/>
          </a:xfrm>
          <a:prstGeom prst="rect">
            <a:avLst/>
          </a:prstGeom>
        </p:spPr>
        <p:txBody>
          <a:bodyPr spcFirstLastPara="1" wrap="square" lIns="91425" tIns="91425" rIns="91425" bIns="91425" anchor="t" anchorCtr="0">
            <a:noAutofit/>
          </a:bodyPr>
          <a:lstStyle/>
          <a:p>
            <a:pPr lvl="0"/>
            <a:r>
              <a:rPr lang="en-US" dirty="0">
                <a:solidFill>
                  <a:schemeClr val="bg2"/>
                </a:solidFill>
                <a:latin typeface="Times New Roman" panose="02020603050405020304" pitchFamily="18" charset="0"/>
                <a:cs typeface="Times New Roman" panose="02020603050405020304" pitchFamily="18" charset="0"/>
              </a:rPr>
              <a:t>Exploratory Testing </a:t>
            </a:r>
            <a:r>
              <a:rPr lang="en-US" sz="2800" dirty="0">
                <a:solidFill>
                  <a:schemeClr val="bg2"/>
                </a:solidFill>
                <a:latin typeface="Times New Roman" panose="02020603050405020304" pitchFamily="18" charset="0"/>
                <a:cs typeface="Times New Roman" panose="02020603050405020304" pitchFamily="18" charset="0"/>
              </a:rPr>
              <a:t>(James Bach's definition)</a:t>
            </a:r>
            <a:endParaRPr dirty="0">
              <a:solidFill>
                <a:schemeClr val="bg2"/>
              </a:solidFill>
              <a:latin typeface="Times New Roman" panose="02020603050405020304" pitchFamily="18" charset="0"/>
              <a:cs typeface="Times New Roman" panose="02020603050405020304" pitchFamily="18" charset="0"/>
            </a:endParaRPr>
          </a:p>
        </p:txBody>
      </p:sp>
      <p:pic>
        <p:nvPicPr>
          <p:cNvPr id="200" name="Shape 200" descr="shutterstock_429987889_edited.jpg"/>
          <p:cNvPicPr preferRelativeResize="0"/>
          <p:nvPr/>
        </p:nvPicPr>
        <p:blipFill rotWithShape="1">
          <a:blip r:embed="rId3">
            <a:alphaModFix/>
          </a:blip>
          <a:srcRect l="12609" t="85988" r="6247" b="1381"/>
          <a:stretch/>
        </p:blipFill>
        <p:spPr>
          <a:xfrm>
            <a:off x="0" y="4692921"/>
            <a:ext cx="9144000" cy="1326897"/>
          </a:xfrm>
          <a:prstGeom prst="rect">
            <a:avLst/>
          </a:prstGeom>
          <a:noFill/>
          <a:ln>
            <a:noFill/>
          </a:ln>
        </p:spPr>
      </p:pic>
      <p:sp>
        <p:nvSpPr>
          <p:cNvPr id="5" name="Text Placeholder 4"/>
          <p:cNvSpPr>
            <a:spLocks noGrp="1" noChangeArrowheads="1"/>
          </p:cNvSpPr>
          <p:nvPr>
            <p:ph type="body" idx="1"/>
          </p:nvPr>
        </p:nvSpPr>
        <p:spPr bwMode="auto">
          <a:xfrm>
            <a:off x="783239" y="2806246"/>
            <a:ext cx="7688700" cy="1238898"/>
          </a:xfrm>
          <a:prstGeom prst="rect">
            <a:avLst/>
          </a:prstGeom>
          <a:solidFill>
            <a:srgbClr val="E6E6E6"/>
          </a:solidFill>
          <a:ln w="19050">
            <a:solidFill>
              <a:schemeClr val="tx1"/>
            </a:solidFill>
            <a:miter lim="800000"/>
            <a:headEnd/>
            <a:tailEnd/>
          </a:ln>
          <a:effectLst>
            <a:outerShdw dist="107763" dir="2700000" algn="ctr" rotWithShape="0">
              <a:schemeClr val="bg2"/>
            </a:outerShdw>
          </a:effectLst>
        </p:spPr>
        <p:txBody>
          <a:bodyPr spcFirstLastPara="1" wrap="square" lIns="67500" tIns="35100" rIns="67500" bIns="35100" anchor="t" anchorCtr="0">
            <a:spAutoFit/>
          </a:bodyPr>
          <a:lstStyle/>
          <a:p>
            <a:pPr defTabSz="762000">
              <a:buNone/>
            </a:pPr>
            <a:r>
              <a:rPr lang="en-US" sz="2200" dirty="0">
                <a:solidFill>
                  <a:schemeClr val="bg2"/>
                </a:solidFill>
                <a:latin typeface="Times New Roman" panose="02020603050405020304" pitchFamily="18" charset="0"/>
                <a:cs typeface="Times New Roman" panose="02020603050405020304" pitchFamily="18" charset="0"/>
              </a:rPr>
              <a:t>informal test design technique where the tester actively controls the design of the tests as those tests are performed and uses information gained while testing to design new and better tests.</a:t>
            </a:r>
          </a:p>
        </p:txBody>
      </p:sp>
      <p:sp>
        <p:nvSpPr>
          <p:cNvPr id="3" name="Slide Number Placeholder 2">
            <a:extLst>
              <a:ext uri="{FF2B5EF4-FFF2-40B4-BE49-F238E27FC236}">
                <a16:creationId xmlns:a16="http://schemas.microsoft.com/office/drawing/2014/main" id="{BD63C710-0A08-BCFF-1C99-61C2BE53A1C5}"/>
              </a:ext>
            </a:extLst>
          </p:cNvPr>
          <p:cNvSpPr>
            <a:spLocks noGrp="1"/>
          </p:cNvSpPr>
          <p:nvPr>
            <p:ph type="sldNum" idx="12"/>
          </p:nvPr>
        </p:nvSpPr>
        <p:spPr/>
        <p:txBody>
          <a:bodyPr/>
          <a:lstStyle/>
          <a:p>
            <a:pPr>
              <a:spcBef>
                <a:spcPts val="0"/>
              </a:spcBef>
              <a:spcAft>
                <a:spcPts val="0"/>
              </a:spcAft>
            </a:pPr>
            <a:fld id="{00000000-1234-1234-1234-123412341234}" type="slidenum">
              <a:rPr lang="en-GB" smtClean="0"/>
              <a:pPr>
                <a:spcBef>
                  <a:spcPts val="0"/>
                </a:spcBef>
                <a:spcAft>
                  <a:spcPts val="0"/>
                </a:spcAft>
              </a:pPr>
              <a:t>54</a:t>
            </a:fld>
            <a:endParaRPr lang="en-GB"/>
          </a:p>
        </p:txBody>
      </p:sp>
    </p:spTree>
    <p:extLst>
      <p:ext uri="{BB962C8B-B14F-4D97-AF65-F5344CB8AC3E}">
        <p14:creationId xmlns:p14="http://schemas.microsoft.com/office/powerpoint/2010/main" val="11025197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703039" y="2004525"/>
            <a:ext cx="7688700" cy="535200"/>
          </a:xfrm>
          <a:prstGeom prst="rect">
            <a:avLst/>
          </a:prstGeom>
        </p:spPr>
        <p:txBody>
          <a:bodyPr spcFirstLastPara="1" wrap="square" lIns="91425" tIns="91425" rIns="91425" bIns="91425" anchor="t" anchorCtr="0">
            <a:noAutofit/>
          </a:bodyPr>
          <a:lstStyle/>
          <a:p>
            <a:r>
              <a:rPr lang="en-GB" dirty="0"/>
              <a:t>Features and Use</a:t>
            </a:r>
            <a:endParaRPr dirty="0"/>
          </a:p>
        </p:txBody>
      </p:sp>
      <p:sp>
        <p:nvSpPr>
          <p:cNvPr id="206" name="Shape 206"/>
          <p:cNvSpPr/>
          <p:nvPr/>
        </p:nvSpPr>
        <p:spPr>
          <a:xfrm>
            <a:off x="356245" y="2714376"/>
            <a:ext cx="328800" cy="328800"/>
          </a:xfrm>
          <a:prstGeom prst="ellipse">
            <a:avLst/>
          </a:prstGeom>
          <a:solidFill>
            <a:srgbClr val="00BFA5"/>
          </a:solidFill>
          <a:ln>
            <a:noFill/>
          </a:ln>
        </p:spPr>
        <p:txBody>
          <a:bodyPr spcFirstLastPara="1" wrap="square" lIns="91425" tIns="91425" rIns="91425" bIns="91425" anchor="ctr" anchorCtr="0">
            <a:noAutofit/>
          </a:bodyPr>
          <a:lstStyle/>
          <a:p>
            <a:pPr algn="ctr" eaLnBrk="1" fontAlgn="auto" hangingPunct="1">
              <a:spcBef>
                <a:spcPts val="0"/>
              </a:spcBef>
              <a:spcAft>
                <a:spcPts val="0"/>
              </a:spcAft>
              <a:buClr>
                <a:srgbClr val="000000"/>
              </a:buClr>
            </a:pPr>
            <a:r>
              <a:rPr lang="en-GB" sz="800" b="1" kern="0">
                <a:solidFill>
                  <a:srgbClr val="FFFFFF"/>
                </a:solidFill>
                <a:latin typeface="Arial"/>
                <a:cs typeface="Arial"/>
                <a:sym typeface="Arial"/>
              </a:rPr>
              <a:t>1</a:t>
            </a:r>
            <a:endParaRPr sz="800" b="1" kern="0">
              <a:solidFill>
                <a:srgbClr val="FFFFFF"/>
              </a:solidFill>
              <a:latin typeface="Arial"/>
              <a:cs typeface="Arial"/>
              <a:sym typeface="Arial"/>
            </a:endParaRPr>
          </a:p>
        </p:txBody>
      </p:sp>
      <p:sp>
        <p:nvSpPr>
          <p:cNvPr id="207" name="Shape 207"/>
          <p:cNvSpPr txBox="1">
            <a:spLocks noGrp="1"/>
          </p:cNvSpPr>
          <p:nvPr>
            <p:ph type="body" idx="1"/>
          </p:nvPr>
        </p:nvSpPr>
        <p:spPr>
          <a:xfrm>
            <a:off x="775494" y="2526114"/>
            <a:ext cx="3328421" cy="605683"/>
          </a:xfrm>
          <a:prstGeom prst="rect">
            <a:avLst/>
          </a:prstGeom>
        </p:spPr>
        <p:txBody>
          <a:bodyPr spcFirstLastPara="1" wrap="square" lIns="91425" tIns="91425" rIns="91425" bIns="91425" anchor="t" anchorCtr="0">
            <a:noAutofit/>
          </a:bodyPr>
          <a:lstStyle/>
          <a:p>
            <a:pPr marL="0" lvl="1" indent="0" algn="just">
              <a:lnSpc>
                <a:spcPct val="105000"/>
              </a:lnSpc>
              <a:spcBef>
                <a:spcPts val="500"/>
              </a:spcBef>
              <a:buNone/>
              <a:tabLst>
                <a:tab pos="2476500" algn="l"/>
              </a:tabLst>
            </a:pPr>
            <a:r>
              <a:rPr lang="en-US" sz="2000" dirty="0"/>
              <a:t>Concurrent test design, test execution, test logging and learning</a:t>
            </a:r>
          </a:p>
        </p:txBody>
      </p:sp>
      <p:sp>
        <p:nvSpPr>
          <p:cNvPr id="208" name="Shape 208"/>
          <p:cNvSpPr/>
          <p:nvPr/>
        </p:nvSpPr>
        <p:spPr>
          <a:xfrm>
            <a:off x="329189" y="4152714"/>
            <a:ext cx="328800" cy="328800"/>
          </a:xfrm>
          <a:prstGeom prst="ellipse">
            <a:avLst/>
          </a:prstGeom>
          <a:solidFill>
            <a:srgbClr val="00BFA5"/>
          </a:solidFill>
          <a:ln>
            <a:noFill/>
          </a:ln>
        </p:spPr>
        <p:txBody>
          <a:bodyPr spcFirstLastPara="1" wrap="square" lIns="91425" tIns="91425" rIns="91425" bIns="91425" anchor="ctr" anchorCtr="0">
            <a:noAutofit/>
          </a:bodyPr>
          <a:lstStyle/>
          <a:p>
            <a:pPr algn="ctr" eaLnBrk="1" fontAlgn="auto" hangingPunct="1">
              <a:spcBef>
                <a:spcPts val="0"/>
              </a:spcBef>
              <a:spcAft>
                <a:spcPts val="0"/>
              </a:spcAft>
              <a:buClr>
                <a:srgbClr val="000000"/>
              </a:buClr>
            </a:pPr>
            <a:r>
              <a:rPr lang="en-GB" sz="800" b="1" kern="0">
                <a:solidFill>
                  <a:srgbClr val="FFFFFF"/>
                </a:solidFill>
                <a:latin typeface="Arial"/>
                <a:cs typeface="Arial"/>
                <a:sym typeface="Arial"/>
              </a:rPr>
              <a:t>2</a:t>
            </a:r>
            <a:endParaRPr sz="800" b="1" kern="0">
              <a:solidFill>
                <a:srgbClr val="FFFFFF"/>
              </a:solidFill>
              <a:latin typeface="Arial"/>
              <a:cs typeface="Arial"/>
              <a:sym typeface="Arial"/>
            </a:endParaRPr>
          </a:p>
        </p:txBody>
      </p:sp>
      <p:sp>
        <p:nvSpPr>
          <p:cNvPr id="209" name="Shape 209"/>
          <p:cNvSpPr txBox="1">
            <a:spLocks noGrp="1"/>
          </p:cNvSpPr>
          <p:nvPr>
            <p:ph type="body" idx="1"/>
          </p:nvPr>
        </p:nvSpPr>
        <p:spPr>
          <a:xfrm>
            <a:off x="818898" y="4000750"/>
            <a:ext cx="3132617" cy="632729"/>
          </a:xfrm>
          <a:prstGeom prst="rect">
            <a:avLst/>
          </a:prstGeom>
        </p:spPr>
        <p:txBody>
          <a:bodyPr spcFirstLastPara="1" wrap="square" lIns="91425" tIns="91425" rIns="91425" bIns="91425" anchor="t" anchorCtr="0">
            <a:noAutofit/>
          </a:bodyPr>
          <a:lstStyle/>
          <a:p>
            <a:pPr marL="0" lvl="1" indent="0" algn="just">
              <a:lnSpc>
                <a:spcPct val="105000"/>
              </a:lnSpc>
              <a:spcBef>
                <a:spcPts val="500"/>
              </a:spcBef>
              <a:buNone/>
              <a:tabLst>
                <a:tab pos="2476500" algn="l"/>
              </a:tabLst>
            </a:pPr>
            <a:r>
              <a:rPr lang="en-US" sz="2000" dirty="0"/>
              <a:t>The intuition of the tester guides him where to look and for what.</a:t>
            </a:r>
          </a:p>
        </p:txBody>
      </p:sp>
      <p:sp>
        <p:nvSpPr>
          <p:cNvPr id="210" name="Shape 210"/>
          <p:cNvSpPr/>
          <p:nvPr/>
        </p:nvSpPr>
        <p:spPr>
          <a:xfrm>
            <a:off x="4455051" y="2671360"/>
            <a:ext cx="328800" cy="328800"/>
          </a:xfrm>
          <a:prstGeom prst="ellipse">
            <a:avLst/>
          </a:prstGeom>
          <a:solidFill>
            <a:srgbClr val="00BFA5"/>
          </a:solidFill>
          <a:ln>
            <a:noFill/>
          </a:ln>
        </p:spPr>
        <p:txBody>
          <a:bodyPr spcFirstLastPara="1" wrap="square" lIns="91425" tIns="91425" rIns="91425" bIns="91425" anchor="ctr" anchorCtr="0">
            <a:noAutofit/>
          </a:bodyPr>
          <a:lstStyle/>
          <a:p>
            <a:pPr algn="ctr" eaLnBrk="1" fontAlgn="auto" hangingPunct="1">
              <a:spcBef>
                <a:spcPts val="0"/>
              </a:spcBef>
              <a:spcAft>
                <a:spcPts val="0"/>
              </a:spcAft>
              <a:buClr>
                <a:srgbClr val="000000"/>
              </a:buClr>
            </a:pPr>
            <a:r>
              <a:rPr lang="en-GB" sz="800" b="1" kern="0" dirty="0">
                <a:solidFill>
                  <a:srgbClr val="FFFFFF"/>
                </a:solidFill>
                <a:latin typeface="Arial"/>
                <a:cs typeface="Arial"/>
                <a:sym typeface="Arial"/>
              </a:rPr>
              <a:t>3</a:t>
            </a:r>
            <a:endParaRPr sz="800" b="1" kern="0" dirty="0">
              <a:solidFill>
                <a:srgbClr val="FFFFFF"/>
              </a:solidFill>
              <a:latin typeface="Arial"/>
              <a:cs typeface="Arial"/>
              <a:sym typeface="Arial"/>
            </a:endParaRPr>
          </a:p>
        </p:txBody>
      </p:sp>
      <p:sp>
        <p:nvSpPr>
          <p:cNvPr id="211" name="Shape 211"/>
          <p:cNvSpPr txBox="1">
            <a:spLocks noGrp="1"/>
          </p:cNvSpPr>
          <p:nvPr>
            <p:ph type="body" idx="1"/>
          </p:nvPr>
        </p:nvSpPr>
        <p:spPr>
          <a:xfrm>
            <a:off x="4970055" y="2382837"/>
            <a:ext cx="4173945" cy="1051800"/>
          </a:xfrm>
          <a:prstGeom prst="rect">
            <a:avLst/>
          </a:prstGeom>
        </p:spPr>
        <p:txBody>
          <a:bodyPr spcFirstLastPara="1" wrap="square" lIns="91425" tIns="91425" rIns="91425" bIns="91425" anchor="t" anchorCtr="0">
            <a:noAutofit/>
          </a:bodyPr>
          <a:lstStyle/>
          <a:p>
            <a:pPr marL="0" lvl="1" indent="0" algn="just">
              <a:lnSpc>
                <a:spcPct val="105000"/>
              </a:lnSpc>
              <a:spcBef>
                <a:spcPts val="500"/>
              </a:spcBef>
              <a:buNone/>
              <a:tabLst>
                <a:tab pos="2476500" algn="l"/>
              </a:tabLst>
            </a:pPr>
            <a:r>
              <a:rPr lang="en-US" sz="2000" dirty="0"/>
              <a:t>When issues / defects are found, then the tester usually does a drill-down in this area (heuristic: when you find one bug, there are usually more in the neighborhood). </a:t>
            </a:r>
          </a:p>
        </p:txBody>
      </p:sp>
      <p:sp>
        <p:nvSpPr>
          <p:cNvPr id="212" name="Shape 212"/>
          <p:cNvSpPr/>
          <p:nvPr/>
        </p:nvSpPr>
        <p:spPr>
          <a:xfrm>
            <a:off x="4455051" y="4208014"/>
            <a:ext cx="328800" cy="328800"/>
          </a:xfrm>
          <a:prstGeom prst="ellipse">
            <a:avLst/>
          </a:prstGeom>
          <a:solidFill>
            <a:srgbClr val="00BFA5"/>
          </a:solidFill>
          <a:ln>
            <a:noFill/>
          </a:ln>
        </p:spPr>
        <p:txBody>
          <a:bodyPr spcFirstLastPara="1" wrap="square" lIns="91425" tIns="91425" rIns="91425" bIns="91425" anchor="ctr" anchorCtr="0">
            <a:noAutofit/>
          </a:bodyPr>
          <a:lstStyle/>
          <a:p>
            <a:pPr algn="ctr" eaLnBrk="1" fontAlgn="auto" hangingPunct="1">
              <a:spcBef>
                <a:spcPts val="0"/>
              </a:spcBef>
              <a:spcAft>
                <a:spcPts val="0"/>
              </a:spcAft>
              <a:buClr>
                <a:srgbClr val="000000"/>
              </a:buClr>
            </a:pPr>
            <a:r>
              <a:rPr lang="en-GB" sz="800" b="1" kern="0" dirty="0">
                <a:solidFill>
                  <a:srgbClr val="FFFFFF"/>
                </a:solidFill>
                <a:latin typeface="Arial"/>
                <a:cs typeface="Arial"/>
                <a:sym typeface="Arial"/>
              </a:rPr>
              <a:t>4</a:t>
            </a:r>
            <a:endParaRPr sz="800" b="1" kern="0" dirty="0">
              <a:solidFill>
                <a:srgbClr val="FFFFFF"/>
              </a:solidFill>
              <a:latin typeface="Arial"/>
              <a:cs typeface="Arial"/>
              <a:sym typeface="Arial"/>
            </a:endParaRPr>
          </a:p>
        </p:txBody>
      </p:sp>
      <p:sp>
        <p:nvSpPr>
          <p:cNvPr id="213" name="Shape 213"/>
          <p:cNvSpPr txBox="1">
            <a:spLocks noGrp="1"/>
          </p:cNvSpPr>
          <p:nvPr>
            <p:ph type="body" idx="1"/>
          </p:nvPr>
        </p:nvSpPr>
        <p:spPr>
          <a:xfrm>
            <a:off x="4970054" y="4226878"/>
            <a:ext cx="3934460" cy="1051800"/>
          </a:xfrm>
          <a:prstGeom prst="rect">
            <a:avLst/>
          </a:prstGeom>
        </p:spPr>
        <p:txBody>
          <a:bodyPr spcFirstLastPara="1" wrap="square" lIns="91425" tIns="91425" rIns="91425" bIns="91425" anchor="t" anchorCtr="0">
            <a:noAutofit/>
          </a:bodyPr>
          <a:lstStyle/>
          <a:p>
            <a:pPr marL="0" lvl="1" indent="0" algn="just">
              <a:lnSpc>
                <a:spcPct val="105000"/>
              </a:lnSpc>
              <a:spcBef>
                <a:spcPts val="500"/>
              </a:spcBef>
              <a:buNone/>
              <a:tabLst>
                <a:tab pos="2476500" algn="l"/>
              </a:tabLst>
            </a:pPr>
            <a:r>
              <a:rPr lang="en-US" sz="2000" dirty="0"/>
              <a:t>Based on a test charter containing high level test objectives</a:t>
            </a:r>
          </a:p>
        </p:txBody>
      </p:sp>
      <p:sp>
        <p:nvSpPr>
          <p:cNvPr id="3" name="Slide Number Placeholder 2">
            <a:extLst>
              <a:ext uri="{FF2B5EF4-FFF2-40B4-BE49-F238E27FC236}">
                <a16:creationId xmlns:a16="http://schemas.microsoft.com/office/drawing/2014/main" id="{6B1B7F21-FB2D-8A18-B26E-04BA787EDB5D}"/>
              </a:ext>
            </a:extLst>
          </p:cNvPr>
          <p:cNvSpPr>
            <a:spLocks noGrp="1"/>
          </p:cNvSpPr>
          <p:nvPr>
            <p:ph type="sldNum" idx="12"/>
          </p:nvPr>
        </p:nvSpPr>
        <p:spPr/>
        <p:txBody>
          <a:bodyPr/>
          <a:lstStyle/>
          <a:p>
            <a:pPr>
              <a:spcBef>
                <a:spcPts val="0"/>
              </a:spcBef>
              <a:spcAft>
                <a:spcPts val="0"/>
              </a:spcAft>
            </a:pPr>
            <a:fld id="{00000000-1234-1234-1234-123412341234}" type="slidenum">
              <a:rPr lang="en-GB" smtClean="0"/>
              <a:pPr>
                <a:spcBef>
                  <a:spcPts val="0"/>
                </a:spcBef>
                <a:spcAft>
                  <a:spcPts val="0"/>
                </a:spcAft>
              </a:pPr>
              <a:t>55</a:t>
            </a:fld>
            <a:endParaRPr lang="en-GB"/>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703039" y="2004525"/>
            <a:ext cx="7688700" cy="535200"/>
          </a:xfrm>
          <a:prstGeom prst="rect">
            <a:avLst/>
          </a:prstGeom>
        </p:spPr>
        <p:txBody>
          <a:bodyPr spcFirstLastPara="1" wrap="square" lIns="91425" tIns="91425" rIns="91425" bIns="91425" anchor="t" anchorCtr="0">
            <a:noAutofit/>
          </a:bodyPr>
          <a:lstStyle/>
          <a:p>
            <a:r>
              <a:rPr lang="en-GB" dirty="0"/>
              <a:t>Features and Use</a:t>
            </a:r>
            <a:endParaRPr dirty="0"/>
          </a:p>
        </p:txBody>
      </p:sp>
      <p:sp>
        <p:nvSpPr>
          <p:cNvPr id="206" name="Shape 206"/>
          <p:cNvSpPr/>
          <p:nvPr/>
        </p:nvSpPr>
        <p:spPr>
          <a:xfrm>
            <a:off x="356245" y="2714376"/>
            <a:ext cx="328800" cy="328800"/>
          </a:xfrm>
          <a:prstGeom prst="ellipse">
            <a:avLst/>
          </a:prstGeom>
          <a:solidFill>
            <a:srgbClr val="00BFA5"/>
          </a:solidFill>
          <a:ln>
            <a:noFill/>
          </a:ln>
        </p:spPr>
        <p:txBody>
          <a:bodyPr spcFirstLastPara="1" wrap="square" lIns="91425" tIns="91425" rIns="91425" bIns="91425" anchor="ctr" anchorCtr="0">
            <a:noAutofit/>
          </a:bodyPr>
          <a:lstStyle/>
          <a:p>
            <a:pPr algn="ctr" eaLnBrk="1" fontAlgn="auto" hangingPunct="1">
              <a:spcBef>
                <a:spcPts val="0"/>
              </a:spcBef>
              <a:spcAft>
                <a:spcPts val="0"/>
              </a:spcAft>
              <a:buClr>
                <a:srgbClr val="000000"/>
              </a:buClr>
            </a:pPr>
            <a:r>
              <a:rPr lang="en-GB" sz="800" b="1" kern="0" dirty="0">
                <a:solidFill>
                  <a:srgbClr val="FFFFFF"/>
                </a:solidFill>
                <a:latin typeface="Arial"/>
                <a:cs typeface="Arial"/>
                <a:sym typeface="Arial"/>
              </a:rPr>
              <a:t>5</a:t>
            </a:r>
            <a:endParaRPr sz="800" b="1" kern="0" dirty="0">
              <a:solidFill>
                <a:srgbClr val="FFFFFF"/>
              </a:solidFill>
              <a:latin typeface="Arial"/>
              <a:cs typeface="Arial"/>
              <a:sym typeface="Arial"/>
            </a:endParaRPr>
          </a:p>
        </p:txBody>
      </p:sp>
      <p:sp>
        <p:nvSpPr>
          <p:cNvPr id="207" name="Shape 207"/>
          <p:cNvSpPr txBox="1">
            <a:spLocks noGrp="1"/>
          </p:cNvSpPr>
          <p:nvPr>
            <p:ph type="body" idx="1"/>
          </p:nvPr>
        </p:nvSpPr>
        <p:spPr>
          <a:xfrm>
            <a:off x="775494" y="2526114"/>
            <a:ext cx="3328421" cy="605683"/>
          </a:xfrm>
          <a:prstGeom prst="rect">
            <a:avLst/>
          </a:prstGeom>
        </p:spPr>
        <p:txBody>
          <a:bodyPr spcFirstLastPara="1" wrap="square" lIns="91425" tIns="91425" rIns="91425" bIns="91425" anchor="t" anchorCtr="0">
            <a:noAutofit/>
          </a:bodyPr>
          <a:lstStyle/>
          <a:p>
            <a:pPr marL="0" lvl="1" indent="0">
              <a:lnSpc>
                <a:spcPct val="105000"/>
              </a:lnSpc>
              <a:spcBef>
                <a:spcPts val="500"/>
              </a:spcBef>
              <a:buNone/>
              <a:tabLst>
                <a:tab pos="2476500" algn="l"/>
              </a:tabLst>
            </a:pPr>
            <a:r>
              <a:rPr lang="en-US" sz="2000" dirty="0"/>
              <a:t> Carried out within time-boxes</a:t>
            </a:r>
          </a:p>
        </p:txBody>
      </p:sp>
      <p:sp>
        <p:nvSpPr>
          <p:cNvPr id="208" name="Shape 208"/>
          <p:cNvSpPr/>
          <p:nvPr/>
        </p:nvSpPr>
        <p:spPr>
          <a:xfrm>
            <a:off x="329189" y="4152714"/>
            <a:ext cx="328800" cy="328800"/>
          </a:xfrm>
          <a:prstGeom prst="ellipse">
            <a:avLst/>
          </a:prstGeom>
          <a:solidFill>
            <a:srgbClr val="00BFA5"/>
          </a:solidFill>
          <a:ln>
            <a:noFill/>
          </a:ln>
        </p:spPr>
        <p:txBody>
          <a:bodyPr spcFirstLastPara="1" wrap="square" lIns="91425" tIns="91425" rIns="91425" bIns="91425" anchor="ctr" anchorCtr="0">
            <a:noAutofit/>
          </a:bodyPr>
          <a:lstStyle/>
          <a:p>
            <a:pPr algn="ctr" eaLnBrk="1" fontAlgn="auto" hangingPunct="1">
              <a:spcBef>
                <a:spcPts val="0"/>
              </a:spcBef>
              <a:spcAft>
                <a:spcPts val="0"/>
              </a:spcAft>
              <a:buClr>
                <a:srgbClr val="000000"/>
              </a:buClr>
            </a:pPr>
            <a:r>
              <a:rPr lang="en-GB" sz="800" b="1" kern="0" dirty="0">
                <a:solidFill>
                  <a:srgbClr val="FFFFFF"/>
                </a:solidFill>
                <a:latin typeface="Arial"/>
                <a:cs typeface="Arial"/>
                <a:sym typeface="Arial"/>
              </a:rPr>
              <a:t>6</a:t>
            </a:r>
            <a:endParaRPr sz="800" b="1" kern="0" dirty="0">
              <a:solidFill>
                <a:srgbClr val="FFFFFF"/>
              </a:solidFill>
              <a:latin typeface="Arial"/>
              <a:cs typeface="Arial"/>
              <a:sym typeface="Arial"/>
            </a:endParaRPr>
          </a:p>
        </p:txBody>
      </p:sp>
      <p:sp>
        <p:nvSpPr>
          <p:cNvPr id="209" name="Shape 209"/>
          <p:cNvSpPr txBox="1">
            <a:spLocks noGrp="1"/>
          </p:cNvSpPr>
          <p:nvPr>
            <p:ph type="body" idx="1"/>
          </p:nvPr>
        </p:nvSpPr>
        <p:spPr>
          <a:xfrm>
            <a:off x="818898" y="4000750"/>
            <a:ext cx="3132617" cy="632729"/>
          </a:xfrm>
          <a:prstGeom prst="rect">
            <a:avLst/>
          </a:prstGeom>
        </p:spPr>
        <p:txBody>
          <a:bodyPr spcFirstLastPara="1" wrap="square" lIns="91425" tIns="91425" rIns="91425" bIns="91425" anchor="t" anchorCtr="0">
            <a:noAutofit/>
          </a:bodyPr>
          <a:lstStyle/>
          <a:p>
            <a:pPr marL="0" lvl="1" indent="0">
              <a:lnSpc>
                <a:spcPct val="105000"/>
              </a:lnSpc>
              <a:spcBef>
                <a:spcPts val="500"/>
              </a:spcBef>
              <a:buNone/>
              <a:tabLst>
                <a:tab pos="2476500" algn="l"/>
              </a:tabLst>
            </a:pPr>
            <a:r>
              <a:rPr lang="en-US" sz="2000" dirty="0"/>
              <a:t>Useful where there are few or inadequate specifications</a:t>
            </a:r>
          </a:p>
        </p:txBody>
      </p:sp>
      <p:sp>
        <p:nvSpPr>
          <p:cNvPr id="210" name="Shape 210"/>
          <p:cNvSpPr/>
          <p:nvPr/>
        </p:nvSpPr>
        <p:spPr>
          <a:xfrm>
            <a:off x="4455051" y="2671360"/>
            <a:ext cx="328800" cy="328800"/>
          </a:xfrm>
          <a:prstGeom prst="ellipse">
            <a:avLst/>
          </a:prstGeom>
          <a:solidFill>
            <a:srgbClr val="00BFA5"/>
          </a:solidFill>
          <a:ln>
            <a:noFill/>
          </a:ln>
        </p:spPr>
        <p:txBody>
          <a:bodyPr spcFirstLastPara="1" wrap="square" lIns="91425" tIns="91425" rIns="91425" bIns="91425" anchor="ctr" anchorCtr="0">
            <a:noAutofit/>
          </a:bodyPr>
          <a:lstStyle/>
          <a:p>
            <a:pPr algn="ctr" eaLnBrk="1" fontAlgn="auto" hangingPunct="1">
              <a:spcBef>
                <a:spcPts val="0"/>
              </a:spcBef>
              <a:spcAft>
                <a:spcPts val="0"/>
              </a:spcAft>
              <a:buClr>
                <a:srgbClr val="000000"/>
              </a:buClr>
            </a:pPr>
            <a:r>
              <a:rPr lang="en-GB" sz="800" b="1" kern="0" dirty="0">
                <a:solidFill>
                  <a:srgbClr val="FFFFFF"/>
                </a:solidFill>
                <a:latin typeface="Arial"/>
                <a:cs typeface="Arial"/>
                <a:sym typeface="Arial"/>
              </a:rPr>
              <a:t>7</a:t>
            </a:r>
            <a:endParaRPr sz="800" b="1" kern="0" dirty="0">
              <a:solidFill>
                <a:srgbClr val="FFFFFF"/>
              </a:solidFill>
              <a:latin typeface="Arial"/>
              <a:cs typeface="Arial"/>
              <a:sym typeface="Arial"/>
            </a:endParaRPr>
          </a:p>
        </p:txBody>
      </p:sp>
      <p:sp>
        <p:nvSpPr>
          <p:cNvPr id="211" name="Shape 211"/>
          <p:cNvSpPr txBox="1">
            <a:spLocks noGrp="1"/>
          </p:cNvSpPr>
          <p:nvPr>
            <p:ph type="body" idx="1"/>
          </p:nvPr>
        </p:nvSpPr>
        <p:spPr>
          <a:xfrm>
            <a:off x="4970055" y="2382837"/>
            <a:ext cx="4173945" cy="1051800"/>
          </a:xfrm>
          <a:prstGeom prst="rect">
            <a:avLst/>
          </a:prstGeom>
        </p:spPr>
        <p:txBody>
          <a:bodyPr spcFirstLastPara="1" wrap="square" lIns="91425" tIns="91425" rIns="91425" bIns="91425" anchor="t" anchorCtr="0">
            <a:noAutofit/>
          </a:bodyPr>
          <a:lstStyle/>
          <a:p>
            <a:pPr marL="0" lvl="1" indent="0">
              <a:lnSpc>
                <a:spcPct val="105000"/>
              </a:lnSpc>
              <a:spcBef>
                <a:spcPts val="500"/>
              </a:spcBef>
              <a:buNone/>
              <a:tabLst>
                <a:tab pos="2476500" algn="l"/>
              </a:tabLst>
            </a:pPr>
            <a:r>
              <a:rPr lang="en-US" sz="2000" dirty="0"/>
              <a:t>Popular if there is severe time pressure </a:t>
            </a:r>
          </a:p>
        </p:txBody>
      </p:sp>
      <p:sp>
        <p:nvSpPr>
          <p:cNvPr id="212" name="Shape 212"/>
          <p:cNvSpPr/>
          <p:nvPr/>
        </p:nvSpPr>
        <p:spPr>
          <a:xfrm>
            <a:off x="4455051" y="4208014"/>
            <a:ext cx="328800" cy="328800"/>
          </a:xfrm>
          <a:prstGeom prst="ellipse">
            <a:avLst/>
          </a:prstGeom>
          <a:solidFill>
            <a:srgbClr val="00BFA5"/>
          </a:solidFill>
          <a:ln>
            <a:noFill/>
          </a:ln>
        </p:spPr>
        <p:txBody>
          <a:bodyPr spcFirstLastPara="1" wrap="square" lIns="91425" tIns="91425" rIns="91425" bIns="91425" anchor="ctr" anchorCtr="0">
            <a:noAutofit/>
          </a:bodyPr>
          <a:lstStyle/>
          <a:p>
            <a:pPr algn="ctr" eaLnBrk="1" fontAlgn="auto" hangingPunct="1">
              <a:spcBef>
                <a:spcPts val="0"/>
              </a:spcBef>
              <a:spcAft>
                <a:spcPts val="0"/>
              </a:spcAft>
              <a:buClr>
                <a:srgbClr val="000000"/>
              </a:buClr>
            </a:pPr>
            <a:r>
              <a:rPr lang="en-GB" sz="800" b="1" kern="0" dirty="0">
                <a:solidFill>
                  <a:srgbClr val="FFFFFF"/>
                </a:solidFill>
                <a:latin typeface="Arial"/>
                <a:cs typeface="Arial"/>
                <a:sym typeface="Arial"/>
              </a:rPr>
              <a:t>8</a:t>
            </a:r>
            <a:endParaRPr sz="800" b="1" kern="0" dirty="0">
              <a:solidFill>
                <a:srgbClr val="FFFFFF"/>
              </a:solidFill>
              <a:latin typeface="Arial"/>
              <a:cs typeface="Arial"/>
              <a:sym typeface="Arial"/>
            </a:endParaRPr>
          </a:p>
        </p:txBody>
      </p:sp>
      <p:sp>
        <p:nvSpPr>
          <p:cNvPr id="213" name="Shape 213"/>
          <p:cNvSpPr txBox="1">
            <a:spLocks noGrp="1"/>
          </p:cNvSpPr>
          <p:nvPr>
            <p:ph type="body" idx="1"/>
          </p:nvPr>
        </p:nvSpPr>
        <p:spPr>
          <a:xfrm>
            <a:off x="4970054" y="4107578"/>
            <a:ext cx="3934460" cy="1051800"/>
          </a:xfrm>
          <a:prstGeom prst="rect">
            <a:avLst/>
          </a:prstGeom>
        </p:spPr>
        <p:txBody>
          <a:bodyPr spcFirstLastPara="1" wrap="square" lIns="91425" tIns="91425" rIns="91425" bIns="91425" anchor="t" anchorCtr="0">
            <a:noAutofit/>
          </a:bodyPr>
          <a:lstStyle/>
          <a:p>
            <a:pPr marL="0" lvl="1" indent="0">
              <a:lnSpc>
                <a:spcPct val="105000"/>
              </a:lnSpc>
              <a:spcBef>
                <a:spcPts val="500"/>
              </a:spcBef>
              <a:buNone/>
              <a:tabLst>
                <a:tab pos="2476500" algn="l"/>
              </a:tabLst>
            </a:pPr>
            <a:r>
              <a:rPr lang="en-US" sz="2000" dirty="0"/>
              <a:t>Prepare for / augment or complement other, more formal testing </a:t>
            </a:r>
          </a:p>
        </p:txBody>
      </p:sp>
      <p:sp>
        <p:nvSpPr>
          <p:cNvPr id="3" name="Slide Number Placeholder 2">
            <a:extLst>
              <a:ext uri="{FF2B5EF4-FFF2-40B4-BE49-F238E27FC236}">
                <a16:creationId xmlns:a16="http://schemas.microsoft.com/office/drawing/2014/main" id="{67AC43FB-201D-CBE1-B0D2-DEB256E49E68}"/>
              </a:ext>
            </a:extLst>
          </p:cNvPr>
          <p:cNvSpPr>
            <a:spLocks noGrp="1"/>
          </p:cNvSpPr>
          <p:nvPr>
            <p:ph type="sldNum" idx="12"/>
          </p:nvPr>
        </p:nvSpPr>
        <p:spPr/>
        <p:txBody>
          <a:bodyPr/>
          <a:lstStyle/>
          <a:p>
            <a:pPr>
              <a:spcBef>
                <a:spcPts val="0"/>
              </a:spcBef>
              <a:spcAft>
                <a:spcPts val="0"/>
              </a:spcAft>
            </a:pPr>
            <a:fld id="{00000000-1234-1234-1234-123412341234}" type="slidenum">
              <a:rPr lang="en-GB" smtClean="0"/>
              <a:pPr>
                <a:spcBef>
                  <a:spcPts val="0"/>
                </a:spcBef>
                <a:spcAft>
                  <a:spcPts val="0"/>
                </a:spcAft>
              </a:pPr>
              <a:t>56</a:t>
            </a:fld>
            <a:endParaRPr lang="en-GB"/>
          </a:p>
        </p:txBody>
      </p:sp>
    </p:spTree>
    <p:extLst>
      <p:ext uri="{BB962C8B-B14F-4D97-AF65-F5344CB8AC3E}">
        <p14:creationId xmlns:p14="http://schemas.microsoft.com/office/powerpoint/2010/main" val="39161360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06935" y="3044982"/>
            <a:ext cx="4397722" cy="2261100"/>
          </a:xfrm>
        </p:spPr>
        <p:txBody>
          <a:bodyPr/>
          <a:lstStyle/>
          <a:p>
            <a:pPr marL="146050" indent="0">
              <a:lnSpc>
                <a:spcPct val="105000"/>
              </a:lnSpc>
              <a:buNone/>
              <a:tabLst>
                <a:tab pos="2476500" algn="l"/>
              </a:tabLst>
            </a:pPr>
            <a:r>
              <a:rPr lang="en-US" sz="2000" b="1" dirty="0"/>
              <a:t>'Tours</a:t>
            </a:r>
            <a:r>
              <a:rPr lang="en-US" sz="2000" dirty="0"/>
              <a:t>' focus on a specific type of issue</a:t>
            </a:r>
          </a:p>
          <a:p>
            <a:pPr marL="146050" indent="0">
              <a:lnSpc>
                <a:spcPct val="105000"/>
              </a:lnSpc>
              <a:buNone/>
              <a:tabLst>
                <a:tab pos="2476500" algn="l"/>
              </a:tabLst>
            </a:pPr>
            <a:r>
              <a:rPr lang="en-US" sz="2000" dirty="0"/>
              <a:t> </a:t>
            </a:r>
          </a:p>
          <a:p>
            <a:pPr marL="146050" indent="0">
              <a:lnSpc>
                <a:spcPct val="105000"/>
              </a:lnSpc>
              <a:buNone/>
              <a:tabLst>
                <a:tab pos="2476500" algn="l"/>
              </a:tabLst>
            </a:pPr>
            <a:r>
              <a:rPr lang="en-US" sz="1800" dirty="0"/>
              <a:t>Tours guide the hand of the manual tester, provide strategy and set goals</a:t>
            </a:r>
          </a:p>
          <a:p>
            <a:pPr marL="146050" indent="0">
              <a:lnSpc>
                <a:spcPct val="105000"/>
              </a:lnSpc>
              <a:buNone/>
              <a:tabLst>
                <a:tab pos="2476500" algn="l"/>
              </a:tabLst>
            </a:pPr>
            <a:endParaRPr lang="en-US" sz="1800" dirty="0"/>
          </a:p>
          <a:p>
            <a:pPr marL="146050" indent="0">
              <a:lnSpc>
                <a:spcPct val="105000"/>
              </a:lnSpc>
              <a:buNone/>
              <a:tabLst>
                <a:tab pos="2476500" algn="l"/>
              </a:tabLst>
            </a:pPr>
            <a:r>
              <a:rPr lang="en-US" sz="1800" dirty="0"/>
              <a:t>Follow patterns, find </a:t>
            </a:r>
            <a:r>
              <a:rPr lang="en-US" sz="1800" i="1" dirty="0"/>
              <a:t>important bugs</a:t>
            </a:r>
            <a:r>
              <a:rPr lang="en-US" sz="1800" dirty="0"/>
              <a:t> , </a:t>
            </a:r>
            <a:r>
              <a:rPr lang="en-US" sz="1800" i="1" dirty="0"/>
              <a:t>…</a:t>
            </a:r>
          </a:p>
        </p:txBody>
      </p:sp>
      <p:pic>
        <p:nvPicPr>
          <p:cNvPr id="4" name="Picture 2"/>
          <p:cNvPicPr>
            <a:picLocks noChangeAspect="1" noChangeArrowheads="1"/>
          </p:cNvPicPr>
          <p:nvPr/>
        </p:nvPicPr>
        <p:blipFill>
          <a:blip r:embed="rId3" cstate="print"/>
          <a:srcRect/>
          <a:stretch>
            <a:fillRect/>
          </a:stretch>
        </p:blipFill>
        <p:spPr bwMode="auto">
          <a:xfrm>
            <a:off x="4604657" y="2936125"/>
            <a:ext cx="3844286" cy="2261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6"/>
          <p:cNvSpPr txBox="1">
            <a:spLocks noGrp="1" noChangeArrowheads="1"/>
          </p:cNvSpPr>
          <p:nvPr>
            <p:ph type="title"/>
          </p:nvPr>
        </p:nvSpPr>
        <p:spPr bwMode="gray">
          <a:xfrm>
            <a:off x="76200" y="2175900"/>
            <a:ext cx="9067800" cy="673436"/>
          </a:xfrm>
          <a:prstGeom prst="rect">
            <a:avLst/>
          </a:prstGeom>
          <a:solidFill>
            <a:schemeClr val="bg1">
              <a:lumMod val="95000"/>
            </a:schemeClr>
          </a:solidFill>
          <a:ln>
            <a:solidFill>
              <a:schemeClr val="tx2">
                <a:lumMod val="40000"/>
                <a:lumOff val="60000"/>
              </a:schemeClr>
            </a:solidFill>
          </a:ln>
        </p:spPr>
        <p:txBody>
          <a:bodyPr spcFirstLastPara="1" vert="horz" wrap="square" lIns="36000" tIns="36000" rIns="36000" bIns="36000" rtlCol="0" anchor="t" anchorCtr="0">
            <a:noAutofit/>
          </a:bodyPr>
          <a:lstStyle/>
          <a:p>
            <a:pPr marL="85725" lvl="1">
              <a:lnSpc>
                <a:spcPct val="105000"/>
              </a:lnSpc>
              <a:tabLst>
                <a:tab pos="2476500" algn="l"/>
              </a:tabLst>
            </a:pPr>
            <a:r>
              <a:rPr lang="en-US" sz="1800" dirty="0">
                <a:solidFill>
                  <a:schemeClr val="bg2"/>
                </a:solidFill>
              </a:rPr>
              <a:t>Exploratory Testing Sessions have Charters that define test object (scope), time investment and a test focus in terms of a 'Tour'</a:t>
            </a:r>
          </a:p>
        </p:txBody>
      </p:sp>
      <p:sp>
        <p:nvSpPr>
          <p:cNvPr id="6" name="Slide Number Placeholder 5">
            <a:extLst>
              <a:ext uri="{FF2B5EF4-FFF2-40B4-BE49-F238E27FC236}">
                <a16:creationId xmlns:a16="http://schemas.microsoft.com/office/drawing/2014/main" id="{922FD964-F043-BDCB-84D8-C940AE373E44}"/>
              </a:ext>
            </a:extLst>
          </p:cNvPr>
          <p:cNvSpPr>
            <a:spLocks noGrp="1"/>
          </p:cNvSpPr>
          <p:nvPr>
            <p:ph type="sldNum" idx="12"/>
          </p:nvPr>
        </p:nvSpPr>
        <p:spPr/>
        <p:txBody>
          <a:bodyPr/>
          <a:lstStyle/>
          <a:p>
            <a:pPr>
              <a:spcBef>
                <a:spcPts val="0"/>
              </a:spcBef>
              <a:spcAft>
                <a:spcPts val="0"/>
              </a:spcAft>
            </a:pPr>
            <a:fld id="{00000000-1234-1234-1234-123412341234}" type="slidenum">
              <a:rPr lang="en-GB" smtClean="0"/>
              <a:pPr>
                <a:spcBef>
                  <a:spcPts val="0"/>
                </a:spcBef>
                <a:spcAft>
                  <a:spcPts val="0"/>
                </a:spcAft>
              </a:pPr>
              <a:t>57</a:t>
            </a:fld>
            <a:endParaRPr lang="en-GB"/>
          </a:p>
        </p:txBody>
      </p:sp>
    </p:spTree>
    <p:extLst>
      <p:ext uri="{BB962C8B-B14F-4D97-AF65-F5344CB8AC3E}">
        <p14:creationId xmlns:p14="http://schemas.microsoft.com/office/powerpoint/2010/main" val="33347113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3" name="Rectangle 2"/>
          <p:cNvSpPr/>
          <p:nvPr/>
        </p:nvSpPr>
        <p:spPr>
          <a:xfrm>
            <a:off x="262300" y="2162102"/>
            <a:ext cx="3842000" cy="646331"/>
          </a:xfrm>
          <a:prstGeom prst="rect">
            <a:avLst/>
          </a:prstGeom>
        </p:spPr>
        <p:txBody>
          <a:bodyPr wrap="square">
            <a:spAutoFit/>
          </a:bodyPr>
          <a:lstStyle/>
          <a:p>
            <a:pPr eaLnBrk="1" hangingPunct="1">
              <a:defRPr/>
            </a:pPr>
            <a:r>
              <a:rPr lang="en-US" b="1" kern="0" dirty="0">
                <a:solidFill>
                  <a:srgbClr val="1A1A1A"/>
                </a:solidFill>
                <a:cs typeface="Arial" charset="0"/>
                <a:sym typeface="Arial"/>
              </a:rPr>
              <a:t>Tour Analogy: </a:t>
            </a:r>
            <a:br>
              <a:rPr lang="en-US" b="1" kern="0" dirty="0">
                <a:solidFill>
                  <a:srgbClr val="1A1A1A"/>
                </a:solidFill>
                <a:cs typeface="Arial" charset="0"/>
                <a:sym typeface="Arial"/>
              </a:rPr>
            </a:br>
            <a:r>
              <a:rPr lang="en-US" b="1" kern="0" dirty="0">
                <a:solidFill>
                  <a:srgbClr val="1A1A1A"/>
                </a:solidFill>
                <a:cs typeface="Arial" charset="0"/>
                <a:sym typeface="Arial"/>
              </a:rPr>
              <a:t>A software tester is like a tourist</a:t>
            </a:r>
          </a:p>
        </p:txBody>
      </p:sp>
      <p:sp>
        <p:nvSpPr>
          <p:cNvPr id="4" name="Rectangle 3"/>
          <p:cNvSpPr/>
          <p:nvPr/>
        </p:nvSpPr>
        <p:spPr>
          <a:xfrm>
            <a:off x="186100" y="3085432"/>
            <a:ext cx="4375015" cy="2769989"/>
          </a:xfrm>
          <a:prstGeom prst="rect">
            <a:avLst/>
          </a:prstGeom>
        </p:spPr>
        <p:txBody>
          <a:bodyPr wrap="square">
            <a:spAutoFit/>
          </a:bodyPr>
          <a:lstStyle/>
          <a:p>
            <a:pPr marL="361950" indent="-361950" eaLnBrk="1" fontAlgn="auto" hangingPunct="1">
              <a:spcBef>
                <a:spcPts val="800"/>
              </a:spcBef>
              <a:spcAft>
                <a:spcPts val="0"/>
              </a:spcAft>
              <a:buClr>
                <a:srgbClr val="595959"/>
              </a:buClr>
              <a:buSzPct val="80000"/>
              <a:buFont typeface="Wingdings" pitchFamily="2" charset="2"/>
              <a:buChar char="n"/>
              <a:defRPr/>
            </a:pPr>
            <a:r>
              <a:rPr lang="en-US" kern="0" dirty="0">
                <a:solidFill>
                  <a:srgbClr val="1A1A1A"/>
                </a:solidFill>
                <a:latin typeface="Arial"/>
                <a:cs typeface="Arial"/>
                <a:sym typeface="Wingdings" pitchFamily="2" charset="2"/>
              </a:rPr>
              <a:t>Can not see everything</a:t>
            </a:r>
          </a:p>
          <a:p>
            <a:pPr marL="361950" indent="-361950" eaLnBrk="1" fontAlgn="auto" hangingPunct="1">
              <a:spcBef>
                <a:spcPts val="1200"/>
              </a:spcBef>
              <a:spcAft>
                <a:spcPts val="0"/>
              </a:spcAft>
              <a:buClr>
                <a:srgbClr val="595959"/>
              </a:buClr>
              <a:buSzPct val="80000"/>
              <a:buFont typeface="Wingdings" pitchFamily="2" charset="2"/>
              <a:buChar char="n"/>
              <a:defRPr/>
            </a:pPr>
            <a:r>
              <a:rPr lang="en-US" kern="0" dirty="0">
                <a:solidFill>
                  <a:srgbClr val="1A1A1A"/>
                </a:solidFill>
                <a:latin typeface="Arial"/>
                <a:cs typeface="Arial"/>
                <a:sym typeface="Wingdings" pitchFamily="2" charset="2"/>
              </a:rPr>
              <a:t>Lots of different ways of exploration</a:t>
            </a:r>
          </a:p>
          <a:p>
            <a:pPr marL="361950" indent="-361950" eaLnBrk="1" fontAlgn="auto" hangingPunct="1">
              <a:spcBef>
                <a:spcPts val="1200"/>
              </a:spcBef>
              <a:spcAft>
                <a:spcPts val="0"/>
              </a:spcAft>
              <a:buClr>
                <a:srgbClr val="595959"/>
              </a:buClr>
              <a:buSzPct val="80000"/>
              <a:buFont typeface="Wingdings" pitchFamily="2" charset="2"/>
              <a:buChar char="n"/>
              <a:defRPr/>
            </a:pPr>
            <a:r>
              <a:rPr lang="en-US" kern="0" dirty="0">
                <a:solidFill>
                  <a:srgbClr val="1A1A1A"/>
                </a:solidFill>
                <a:latin typeface="Arial"/>
                <a:cs typeface="Arial"/>
                <a:sym typeface="Wingdings" pitchFamily="2" charset="2"/>
              </a:rPr>
              <a:t>Wants to make sure to see the most important things</a:t>
            </a:r>
            <a:endParaRPr lang="de-DE" kern="0" dirty="0">
              <a:solidFill>
                <a:srgbClr val="1A1A1A"/>
              </a:solidFill>
              <a:latin typeface="Arial"/>
              <a:cs typeface="Arial"/>
              <a:sym typeface="Wingdings" pitchFamily="2" charset="2"/>
            </a:endParaRPr>
          </a:p>
          <a:p>
            <a:pPr algn="ctr" eaLnBrk="1" fontAlgn="auto" hangingPunct="1">
              <a:spcBef>
                <a:spcPts val="1200"/>
              </a:spcBef>
              <a:spcAft>
                <a:spcPts val="0"/>
              </a:spcAft>
              <a:buClr>
                <a:srgbClr val="595959"/>
              </a:buClr>
              <a:buSzPct val="80000"/>
              <a:defRPr/>
            </a:pPr>
            <a:r>
              <a:rPr lang="de-DE" kern="0" dirty="0">
                <a:solidFill>
                  <a:srgbClr val="1A1A1A"/>
                </a:solidFill>
                <a:latin typeface="Arial"/>
                <a:cs typeface="Arial"/>
                <a:sym typeface="Wingdings" pitchFamily="2" charset="2"/>
              </a:rPr>
              <a:t>Focus of testing by tours on important topics for the product with the experience of testers that showed that these tours find many bugs</a:t>
            </a:r>
            <a:endParaRPr lang="de-DE" kern="0" dirty="0">
              <a:solidFill>
                <a:srgbClr val="1A1A1A"/>
              </a:solidFill>
              <a:latin typeface="Arial"/>
              <a:cs typeface="Arial"/>
              <a:sym typeface="Arial"/>
            </a:endParaRPr>
          </a:p>
        </p:txBody>
      </p:sp>
      <p:pic>
        <p:nvPicPr>
          <p:cNvPr id="1026" name="Picture 2" descr="Image result for MONTREAL HISTO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1613" y="2041860"/>
            <a:ext cx="2290536" cy="39588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ONTREAL NA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2149" y="2041860"/>
            <a:ext cx="1971840" cy="19794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ontreal sta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57358" y="4021305"/>
            <a:ext cx="1986643" cy="197944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5BFD408-99AD-8C17-0A6C-E1EF10FD8A1A}"/>
              </a:ext>
            </a:extLst>
          </p:cNvPr>
          <p:cNvSpPr>
            <a:spLocks noGrp="1"/>
          </p:cNvSpPr>
          <p:nvPr>
            <p:ph type="sldNum" idx="12"/>
          </p:nvPr>
        </p:nvSpPr>
        <p:spPr/>
        <p:txBody>
          <a:bodyPr/>
          <a:lstStyle/>
          <a:p>
            <a:pPr>
              <a:spcBef>
                <a:spcPts val="0"/>
              </a:spcBef>
              <a:spcAft>
                <a:spcPts val="0"/>
              </a:spcAft>
            </a:pPr>
            <a:fld id="{00000000-1234-1234-1234-123412341234}" type="slidenum">
              <a:rPr lang="en-GB" smtClean="0"/>
              <a:pPr>
                <a:spcBef>
                  <a:spcPts val="0"/>
                </a:spcBef>
                <a:spcAft>
                  <a:spcPts val="0"/>
                </a:spcAft>
              </a:pPr>
              <a:t>58</a:t>
            </a:fld>
            <a:endParaRPr lang="en-GB"/>
          </a:p>
        </p:txBody>
      </p:sp>
    </p:spTree>
    <p:extLst>
      <p:ext uri="{BB962C8B-B14F-4D97-AF65-F5344CB8AC3E}">
        <p14:creationId xmlns:p14="http://schemas.microsoft.com/office/powerpoint/2010/main" val="39691362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cstate="print"/>
          <a:srcRect/>
          <a:stretch>
            <a:fillRect/>
          </a:stretch>
        </p:blipFill>
        <p:spPr bwMode="auto">
          <a:xfrm>
            <a:off x="694266" y="2092780"/>
            <a:ext cx="7459134" cy="3907970"/>
          </a:xfrm>
          <a:prstGeom prst="rect">
            <a:avLst/>
          </a:prstGeom>
          <a:noFill/>
          <a:ln w="9525">
            <a:noFill/>
            <a:miter lim="800000"/>
            <a:headEnd/>
            <a:tailEnd/>
          </a:ln>
        </p:spPr>
      </p:pic>
      <p:sp>
        <p:nvSpPr>
          <p:cNvPr id="3" name="Title 2"/>
          <p:cNvSpPr>
            <a:spLocks noGrp="1"/>
          </p:cNvSpPr>
          <p:nvPr>
            <p:ph type="title"/>
          </p:nvPr>
        </p:nvSpPr>
        <p:spPr>
          <a:xfrm>
            <a:off x="1267693" y="1008459"/>
            <a:ext cx="6572597" cy="330980"/>
          </a:xfrm>
        </p:spPr>
        <p:txBody>
          <a:bodyPr/>
          <a:lstStyle/>
          <a:p>
            <a:pPr algn="ctr"/>
            <a:r>
              <a:rPr lang="de-DE" sz="2200" dirty="0">
                <a:solidFill>
                  <a:schemeClr val="tx2">
                    <a:lumMod val="10000"/>
                  </a:schemeClr>
                </a:solidFill>
              </a:rPr>
              <a:t>Exploratory Testing – TOUR Example</a:t>
            </a:r>
          </a:p>
        </p:txBody>
      </p:sp>
      <p:sp>
        <p:nvSpPr>
          <p:cNvPr id="5" name="TextBox 4"/>
          <p:cNvSpPr txBox="1"/>
          <p:nvPr/>
        </p:nvSpPr>
        <p:spPr>
          <a:xfrm>
            <a:off x="375558" y="1620197"/>
            <a:ext cx="2978701" cy="307777"/>
          </a:xfrm>
          <a:prstGeom prst="rect">
            <a:avLst/>
          </a:prstGeom>
          <a:noFill/>
        </p:spPr>
        <p:txBody>
          <a:bodyPr wrap="none" rtlCol="0">
            <a:spAutoFit/>
          </a:bodyPr>
          <a:lstStyle/>
          <a:p>
            <a:pPr eaLnBrk="1" hangingPunct="1">
              <a:spcBef>
                <a:spcPct val="50000"/>
              </a:spcBef>
              <a:buClr>
                <a:srgbClr val="F0AB00"/>
              </a:buClr>
              <a:buSzPct val="80000"/>
            </a:pPr>
            <a:r>
              <a:rPr lang="en-US" sz="1400" b="1" u="sng" kern="0" dirty="0">
                <a:solidFill>
                  <a:srgbClr val="E9EDEE">
                    <a:lumMod val="10000"/>
                  </a:srgbClr>
                </a:solidFill>
                <a:latin typeface="Arial"/>
                <a:ea typeface="Arial Unicode MS" pitchFamily="34" charset="-128"/>
                <a:cs typeface="Arial Unicode MS" pitchFamily="34" charset="-128"/>
                <a:sym typeface="Arial"/>
              </a:rPr>
              <a:t>Tour: "Like a four-year old …" </a:t>
            </a:r>
            <a:r>
              <a:rPr lang="en-US" sz="1400" u="sng" kern="0" dirty="0">
                <a:solidFill>
                  <a:srgbClr val="E9EDEE">
                    <a:lumMod val="10000"/>
                  </a:srgbClr>
                </a:solidFill>
                <a:latin typeface="Arial"/>
                <a:ea typeface="Arial Unicode MS" pitchFamily="34" charset="-128"/>
                <a:cs typeface="Arial Unicode MS" pitchFamily="34" charset="-128"/>
                <a:sym typeface="Arial"/>
              </a:rPr>
              <a:t>(*)</a:t>
            </a:r>
          </a:p>
        </p:txBody>
      </p:sp>
      <p:sp>
        <p:nvSpPr>
          <p:cNvPr id="6" name="TextBox 5"/>
          <p:cNvSpPr txBox="1"/>
          <p:nvPr/>
        </p:nvSpPr>
        <p:spPr>
          <a:xfrm>
            <a:off x="375557" y="5605111"/>
            <a:ext cx="2627642" cy="230832"/>
          </a:xfrm>
          <a:prstGeom prst="rect">
            <a:avLst/>
          </a:prstGeom>
          <a:noFill/>
        </p:spPr>
        <p:txBody>
          <a:bodyPr wrap="none" rtlCol="0">
            <a:spAutoFit/>
          </a:bodyPr>
          <a:lstStyle/>
          <a:p>
            <a:pPr eaLnBrk="1" hangingPunct="1">
              <a:spcBef>
                <a:spcPct val="50000"/>
              </a:spcBef>
              <a:buClr>
                <a:srgbClr val="F0AB00"/>
              </a:buClr>
              <a:buSzPct val="80000"/>
            </a:pPr>
            <a:r>
              <a:rPr lang="en-US" sz="900" kern="0">
                <a:solidFill>
                  <a:srgbClr val="000000"/>
                </a:solidFill>
                <a:latin typeface="Arial"/>
                <a:ea typeface="Arial Unicode MS" pitchFamily="34" charset="-128"/>
                <a:cs typeface="Arial Unicode MS" pitchFamily="34" charset="-128"/>
                <a:sym typeface="Arial"/>
              </a:rPr>
              <a:t>(*) You can make up your own tours and names</a:t>
            </a:r>
            <a:endParaRPr lang="en-US" sz="900" kern="0" dirty="0" err="1">
              <a:solidFill>
                <a:srgbClr val="000000"/>
              </a:solidFill>
              <a:latin typeface="Arial"/>
              <a:ea typeface="Arial Unicode MS" pitchFamily="34" charset="-128"/>
              <a:cs typeface="Arial Unicode MS" pitchFamily="34" charset="-128"/>
              <a:sym typeface="Arial"/>
            </a:endParaRPr>
          </a:p>
        </p:txBody>
      </p:sp>
      <p:sp>
        <p:nvSpPr>
          <p:cNvPr id="4" name="Slide Number Placeholder 3">
            <a:extLst>
              <a:ext uri="{FF2B5EF4-FFF2-40B4-BE49-F238E27FC236}">
                <a16:creationId xmlns:a16="http://schemas.microsoft.com/office/drawing/2014/main" id="{E8CFF489-13D1-668D-AC2A-AD37ADCEDDDA}"/>
              </a:ext>
            </a:extLst>
          </p:cNvPr>
          <p:cNvSpPr>
            <a:spLocks noGrp="1"/>
          </p:cNvSpPr>
          <p:nvPr>
            <p:ph type="sldNum" sz="quarter" idx="4"/>
          </p:nvPr>
        </p:nvSpPr>
        <p:spPr/>
        <p:txBody>
          <a:bodyPr/>
          <a:lstStyle/>
          <a:p>
            <a:pPr>
              <a:buClr>
                <a:srgbClr val="A5B592"/>
              </a:buClr>
              <a:defRPr/>
            </a:pPr>
            <a:r>
              <a:rPr lang="en-US"/>
              <a:t>© 2010 SAP AG. All rights reserved.  |</a:t>
            </a:r>
            <a:r>
              <a:rPr lang="en-US">
                <a:solidFill>
                  <a:prstClr val="black"/>
                </a:solidFill>
              </a:rPr>
              <a:t>  </a:t>
            </a:r>
            <a:fld id="{78DFDB9F-0F9B-4049-B2B1-DCBB46FE18A9}" type="slidenum">
              <a:rPr lang="en-US" smtClean="0">
                <a:solidFill>
                  <a:prstClr val="black"/>
                </a:solidFill>
              </a:rPr>
              <a:pPr>
                <a:buClr>
                  <a:srgbClr val="A5B592"/>
                </a:buClr>
                <a:defRPr/>
              </a:pPr>
              <a:t>59</a:t>
            </a:fld>
            <a:endParaRPr lang="en-US" dirty="0">
              <a:solidFill>
                <a:prstClr val="black"/>
              </a:solidFill>
            </a:endParaRPr>
          </a:p>
        </p:txBody>
      </p:sp>
    </p:spTree>
    <p:extLst>
      <p:ext uri="{BB962C8B-B14F-4D97-AF65-F5344CB8AC3E}">
        <p14:creationId xmlns:p14="http://schemas.microsoft.com/office/powerpoint/2010/main" val="321644585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455613"/>
            <a:ext cx="8229600" cy="1143000"/>
          </a:xfrm>
        </p:spPr>
        <p:txBody>
          <a:bodyPr/>
          <a:lstStyle/>
          <a:p>
            <a:r>
              <a:rPr lang="en-US">
                <a:latin typeface="Times New Roman" pitchFamily="18" charset="0"/>
              </a:rPr>
              <a:t>Taxonomy of System Tests</a:t>
            </a:r>
          </a:p>
        </p:txBody>
      </p:sp>
      <p:sp>
        <p:nvSpPr>
          <p:cNvPr id="411651" name="Rectangle 3"/>
          <p:cNvSpPr>
            <a:spLocks noGrp="1" noChangeArrowheads="1"/>
          </p:cNvSpPr>
          <p:nvPr>
            <p:ph idx="1"/>
          </p:nvPr>
        </p:nvSpPr>
        <p:spPr/>
        <p:txBody>
          <a:bodyPr>
            <a:normAutofit fontScale="85000" lnSpcReduction="20000"/>
          </a:bodyPr>
          <a:lstStyle/>
          <a:p>
            <a:pPr marL="274320" indent="-274320" fontAlgn="auto">
              <a:spcAft>
                <a:spcPts val="0"/>
              </a:spcAft>
              <a:buClr>
                <a:schemeClr val="accent3"/>
              </a:buClr>
              <a:buFont typeface="Wingdings 2"/>
              <a:buChar char=""/>
              <a:defRPr/>
            </a:pPr>
            <a:r>
              <a:rPr lang="en-US" b="1">
                <a:latin typeface="Times New Roman" pitchFamily="18" charset="0"/>
              </a:rPr>
              <a:t>Scalability tests</a:t>
            </a:r>
            <a:r>
              <a:rPr lang="en-US">
                <a:latin typeface="Times New Roman" pitchFamily="18" charset="0"/>
              </a:rPr>
              <a:t> determine the scaling limits of the system, in terms of user scaling, geographic scaling, and resource scaling</a:t>
            </a:r>
          </a:p>
          <a:p>
            <a:pPr marL="274320" indent="-274320" fontAlgn="auto">
              <a:spcAft>
                <a:spcPts val="0"/>
              </a:spcAft>
              <a:buClr>
                <a:schemeClr val="accent3"/>
              </a:buClr>
              <a:buFont typeface="Wingdings 2"/>
              <a:buChar char=""/>
              <a:defRPr/>
            </a:pPr>
            <a:r>
              <a:rPr lang="en-US" b="1">
                <a:latin typeface="Times New Roman" pitchFamily="18" charset="0"/>
              </a:rPr>
              <a:t>Stress tests</a:t>
            </a:r>
            <a:r>
              <a:rPr lang="en-US">
                <a:latin typeface="Times New Roman" pitchFamily="18" charset="0"/>
              </a:rPr>
              <a:t> put a system under stress in order to determine the limitations of a system and, when it fails, to determine the manner in which the failure occurs</a:t>
            </a:r>
          </a:p>
          <a:p>
            <a:pPr marL="274320" indent="-274320" fontAlgn="auto">
              <a:spcAft>
                <a:spcPts val="0"/>
              </a:spcAft>
              <a:buClr>
                <a:schemeClr val="accent3"/>
              </a:buClr>
              <a:buFont typeface="Wingdings 2"/>
              <a:buChar char=""/>
              <a:defRPr/>
            </a:pPr>
            <a:r>
              <a:rPr lang="en-US" b="1">
                <a:latin typeface="Times New Roman" pitchFamily="18" charset="0"/>
              </a:rPr>
              <a:t>Load and Stability</a:t>
            </a:r>
            <a:r>
              <a:rPr lang="en-US">
                <a:latin typeface="Times New Roman" pitchFamily="18" charset="0"/>
              </a:rPr>
              <a:t> tests provide evidence that the system remains stable for a long period of time under full load</a:t>
            </a:r>
          </a:p>
          <a:p>
            <a:pPr marL="274320" indent="-274320" fontAlgn="auto">
              <a:spcAft>
                <a:spcPts val="0"/>
              </a:spcAft>
              <a:buClr>
                <a:schemeClr val="accent3"/>
              </a:buClr>
              <a:buFont typeface="Wingdings 2"/>
              <a:buChar char=""/>
              <a:defRPr/>
            </a:pPr>
            <a:r>
              <a:rPr lang="en-US" b="1">
                <a:latin typeface="Times New Roman" pitchFamily="18" charset="0"/>
              </a:rPr>
              <a:t>Reliability tests</a:t>
            </a:r>
            <a:r>
              <a:rPr lang="en-US">
                <a:latin typeface="Times New Roman" pitchFamily="18" charset="0"/>
              </a:rPr>
              <a:t> measure the ability of the system to keep operating for a long time without developing failures</a:t>
            </a:r>
          </a:p>
          <a:p>
            <a:pPr marL="274320" indent="-274320" fontAlgn="auto">
              <a:spcAft>
                <a:spcPts val="0"/>
              </a:spcAft>
              <a:buClr>
                <a:schemeClr val="accent3"/>
              </a:buClr>
              <a:buFont typeface="Wingdings 2"/>
              <a:buChar char=""/>
              <a:defRPr/>
            </a:pPr>
            <a:r>
              <a:rPr lang="en-US" b="1">
                <a:latin typeface="Times New Roman" pitchFamily="18" charset="0"/>
              </a:rPr>
              <a:t>Regression tests</a:t>
            </a:r>
            <a:r>
              <a:rPr lang="en-US">
                <a:latin typeface="Times New Roman" pitchFamily="18" charset="0"/>
              </a:rPr>
              <a:t> determine that the system remains stable as it cycles through the integration of other subsystems and through maintenance tasks</a:t>
            </a:r>
          </a:p>
          <a:p>
            <a:pPr marL="274320" indent="-274320" fontAlgn="auto">
              <a:spcAft>
                <a:spcPts val="0"/>
              </a:spcAft>
              <a:buClr>
                <a:schemeClr val="accent3"/>
              </a:buClr>
              <a:buFont typeface="Wingdings 2"/>
              <a:buChar char=""/>
              <a:defRPr/>
            </a:pPr>
            <a:r>
              <a:rPr lang="en-US" b="1">
                <a:latin typeface="Times New Roman" pitchFamily="18" charset="0"/>
              </a:rPr>
              <a:t>Documentation tests</a:t>
            </a:r>
            <a:r>
              <a:rPr lang="en-US">
                <a:latin typeface="Times New Roman" pitchFamily="18" charset="0"/>
              </a:rPr>
              <a:t> ensure that the system’s user guides are accurate and usable</a:t>
            </a:r>
          </a:p>
        </p:txBody>
      </p:sp>
      <p:sp>
        <p:nvSpPr>
          <p:cNvPr id="2" name="Footer Placeholder 1">
            <a:extLst>
              <a:ext uri="{FF2B5EF4-FFF2-40B4-BE49-F238E27FC236}">
                <a16:creationId xmlns:a16="http://schemas.microsoft.com/office/drawing/2014/main" id="{EBDBE547-E8E4-07D6-BA26-1817EF5FEF5E}"/>
              </a:ext>
            </a:extLst>
          </p:cNvPr>
          <p:cNvSpPr>
            <a:spLocks noGrp="1"/>
          </p:cNvSpPr>
          <p:nvPr>
            <p:ph type="ftr" sz="quarter" idx="11"/>
          </p:nvPr>
        </p:nvSpPr>
        <p:spPr/>
        <p:txBody>
          <a:bodyPr/>
          <a:lstStyle/>
          <a:p>
            <a:pPr>
              <a:defRPr/>
            </a:pPr>
            <a:r>
              <a:rPr lang="en-US"/>
              <a:t>-</a:t>
            </a:r>
          </a:p>
        </p:txBody>
      </p:sp>
      <p:sp>
        <p:nvSpPr>
          <p:cNvPr id="3" name="Slide Number Placeholder 2">
            <a:extLst>
              <a:ext uri="{FF2B5EF4-FFF2-40B4-BE49-F238E27FC236}">
                <a16:creationId xmlns:a16="http://schemas.microsoft.com/office/drawing/2014/main" id="{DC493C73-2E80-D629-7669-A43106557AF7}"/>
              </a:ext>
            </a:extLst>
          </p:cNvPr>
          <p:cNvSpPr>
            <a:spLocks noGrp="1"/>
          </p:cNvSpPr>
          <p:nvPr>
            <p:ph type="sldNum" sz="quarter" idx="12"/>
          </p:nvPr>
        </p:nvSpPr>
        <p:spPr/>
        <p:txBody>
          <a:bodyPr/>
          <a:lstStyle/>
          <a:p>
            <a:pPr>
              <a:defRPr/>
            </a:pPr>
            <a:fld id="{C37FF4DA-2B87-4085-9933-4E96F762EFF0}" type="slidenum">
              <a:rPr lang="en-US" smtClean="0"/>
              <a:pPr>
                <a:defRPr/>
              </a:pPr>
              <a:t>6</a:t>
            </a:fld>
            <a:endParaRPr lang="en-US"/>
          </a:p>
        </p:txBody>
      </p:sp>
    </p:spTree>
    <p:extLst>
      <p:ext uri="{BB962C8B-B14F-4D97-AF65-F5344CB8AC3E}">
        <p14:creationId xmlns:p14="http://schemas.microsoft.com/office/powerpoint/2010/main" val="164136930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7"/>
        <p:cNvGrpSpPr/>
        <p:nvPr/>
      </p:nvGrpSpPr>
      <p:grpSpPr>
        <a:xfrm>
          <a:off x="0" y="0"/>
          <a:ext cx="0" cy="0"/>
          <a:chOff x="0" y="0"/>
          <a:chExt cx="0" cy="0"/>
        </a:xfrm>
      </p:grpSpPr>
      <p:sp>
        <p:nvSpPr>
          <p:cNvPr id="219" name="Shape 219"/>
          <p:cNvSpPr txBox="1">
            <a:spLocks noGrp="1"/>
          </p:cNvSpPr>
          <p:nvPr>
            <p:ph type="body" idx="4294967295"/>
          </p:nvPr>
        </p:nvSpPr>
        <p:spPr>
          <a:xfrm>
            <a:off x="1650" y="2851530"/>
            <a:ext cx="9144000" cy="3149221"/>
          </a:xfrm>
          <a:prstGeom prst="rect">
            <a:avLst/>
          </a:prstGeom>
        </p:spPr>
        <p:txBody>
          <a:bodyPr spcFirstLastPara="1" wrap="square" lIns="91425" tIns="91425" rIns="91425" bIns="91425" anchor="t" anchorCtr="0">
            <a:noAutofit/>
          </a:bodyPr>
          <a:lstStyle/>
          <a:p>
            <a:pPr indent="-457200">
              <a:spcBef>
                <a:spcPts val="600"/>
              </a:spcBef>
              <a:buClr>
                <a:schemeClr val="tx1"/>
              </a:buClr>
              <a:buSzPct val="100000"/>
              <a:buFontTx/>
              <a:buChar char="-"/>
              <a:defRPr/>
            </a:pPr>
            <a:r>
              <a:rPr lang="en-US" sz="2600" dirty="0">
                <a:solidFill>
                  <a:schemeClr val="bg1"/>
                </a:solidFill>
                <a:latin typeface="Times New Roman" panose="02020603050405020304" pitchFamily="18" charset="0"/>
                <a:cs typeface="Times New Roman" panose="02020603050405020304" pitchFamily="18" charset="0"/>
                <a:sym typeface="Wingdings" pitchFamily="2" charset="2"/>
              </a:rPr>
              <a:t>Describes </a:t>
            </a:r>
            <a:r>
              <a:rPr lang="en-US" sz="2600" b="1" dirty="0">
                <a:solidFill>
                  <a:schemeClr val="bg1"/>
                </a:solidFill>
                <a:latin typeface="Times New Roman" panose="02020603050405020304" pitchFamily="18" charset="0"/>
                <a:cs typeface="Times New Roman" panose="02020603050405020304" pitchFamily="18" charset="0"/>
                <a:sym typeface="Wingdings" pitchFamily="2" charset="2"/>
              </a:rPr>
              <a:t>one approach </a:t>
            </a:r>
            <a:r>
              <a:rPr lang="en-US" sz="2600" dirty="0">
                <a:solidFill>
                  <a:schemeClr val="bg1"/>
                </a:solidFill>
                <a:latin typeface="Times New Roman" panose="02020603050405020304" pitchFamily="18" charset="0"/>
                <a:cs typeface="Times New Roman" panose="02020603050405020304" pitchFamily="18" charset="0"/>
                <a:sym typeface="Wingdings" pitchFamily="2" charset="2"/>
              </a:rPr>
              <a:t>of testing a feature</a:t>
            </a:r>
          </a:p>
          <a:p>
            <a:pPr indent="-457200">
              <a:spcBef>
                <a:spcPts val="600"/>
              </a:spcBef>
              <a:buClr>
                <a:schemeClr val="tx1"/>
              </a:buClr>
              <a:buSzPct val="100000"/>
              <a:buFontTx/>
              <a:buChar char="-"/>
              <a:defRPr/>
            </a:pPr>
            <a:r>
              <a:rPr lang="en-US" sz="2600" dirty="0">
                <a:solidFill>
                  <a:schemeClr val="bg1"/>
                </a:solidFill>
                <a:latin typeface="Times New Roman" panose="02020603050405020304" pitchFamily="18" charset="0"/>
                <a:cs typeface="Times New Roman" panose="02020603050405020304" pitchFamily="18" charset="0"/>
                <a:sym typeface="Wingdings" pitchFamily="2" charset="2"/>
              </a:rPr>
              <a:t>Has a </a:t>
            </a:r>
            <a:r>
              <a:rPr lang="en-US" sz="2600" b="1" dirty="0">
                <a:solidFill>
                  <a:schemeClr val="bg1"/>
                </a:solidFill>
                <a:latin typeface="Times New Roman" panose="02020603050405020304" pitchFamily="18" charset="0"/>
                <a:cs typeface="Times New Roman" panose="02020603050405020304" pitchFamily="18" charset="0"/>
                <a:sym typeface="Wingdings" pitchFamily="2" charset="2"/>
              </a:rPr>
              <a:t>distinctive name </a:t>
            </a:r>
            <a:r>
              <a:rPr lang="en-US" sz="2600" dirty="0">
                <a:solidFill>
                  <a:schemeClr val="bg1"/>
                </a:solidFill>
                <a:latin typeface="Times New Roman" panose="02020603050405020304" pitchFamily="18" charset="0"/>
                <a:cs typeface="Times New Roman" panose="02020603050405020304" pitchFamily="18" charset="0"/>
                <a:sym typeface="Wingdings" pitchFamily="2" charset="2"/>
              </a:rPr>
              <a:t>which improves communication</a:t>
            </a:r>
          </a:p>
          <a:p>
            <a:pPr indent="-457200">
              <a:spcBef>
                <a:spcPts val="600"/>
              </a:spcBef>
              <a:buClr>
                <a:schemeClr val="tx1"/>
              </a:buClr>
              <a:buSzPct val="100000"/>
              <a:buFontTx/>
              <a:buChar char="-"/>
              <a:defRPr/>
            </a:pPr>
            <a:r>
              <a:rPr lang="en-US" sz="2600" b="1" dirty="0">
                <a:solidFill>
                  <a:schemeClr val="bg1"/>
                </a:solidFill>
                <a:latin typeface="Times New Roman" panose="02020603050405020304" pitchFamily="18" charset="0"/>
                <a:cs typeface="Times New Roman" panose="02020603050405020304" pitchFamily="18" charset="0"/>
                <a:sym typeface="Wingdings" pitchFamily="2" charset="2"/>
              </a:rPr>
              <a:t>Is abstract </a:t>
            </a:r>
            <a:r>
              <a:rPr lang="en-US" sz="2600" dirty="0">
                <a:solidFill>
                  <a:schemeClr val="bg1"/>
                </a:solidFill>
                <a:latin typeface="Times New Roman" panose="02020603050405020304" pitchFamily="18" charset="0"/>
                <a:cs typeface="Times New Roman" panose="02020603050405020304" pitchFamily="18" charset="0"/>
                <a:sym typeface="Wingdings" pitchFamily="2" charset="2"/>
              </a:rPr>
              <a:t>enough to be adapted to a wide range of features</a:t>
            </a:r>
          </a:p>
          <a:p>
            <a:pPr indent="-457200">
              <a:spcBef>
                <a:spcPts val="600"/>
              </a:spcBef>
              <a:buClr>
                <a:schemeClr val="tx1"/>
              </a:buClr>
              <a:buSzPct val="100000"/>
              <a:buFontTx/>
              <a:buChar char="-"/>
              <a:defRPr/>
            </a:pPr>
            <a:r>
              <a:rPr lang="en-US" sz="2600" dirty="0">
                <a:solidFill>
                  <a:schemeClr val="bg1"/>
                </a:solidFill>
                <a:latin typeface="Times New Roman" panose="02020603050405020304" pitchFamily="18" charset="0"/>
                <a:cs typeface="Times New Roman" panose="02020603050405020304" pitchFamily="18" charset="0"/>
                <a:sym typeface="Wingdings" pitchFamily="2" charset="2"/>
              </a:rPr>
              <a:t>Has a </a:t>
            </a:r>
            <a:r>
              <a:rPr lang="en-US" sz="2600" b="1" dirty="0">
                <a:solidFill>
                  <a:schemeClr val="bg1"/>
                </a:solidFill>
                <a:latin typeface="Times New Roman" panose="02020603050405020304" pitchFamily="18" charset="0"/>
                <a:cs typeface="Times New Roman" panose="02020603050405020304" pitchFamily="18" charset="0"/>
                <a:sym typeface="Wingdings" pitchFamily="2" charset="2"/>
              </a:rPr>
              <a:t>high chance </a:t>
            </a:r>
            <a:r>
              <a:rPr lang="en-US" sz="2600" dirty="0">
                <a:solidFill>
                  <a:schemeClr val="bg1"/>
                </a:solidFill>
                <a:latin typeface="Times New Roman" panose="02020603050405020304" pitchFamily="18" charset="0"/>
                <a:cs typeface="Times New Roman" panose="02020603050405020304" pitchFamily="18" charset="0"/>
                <a:sym typeface="Wingdings" pitchFamily="2" charset="2"/>
              </a:rPr>
              <a:t>to find bugs because it is the result of years of testing experience</a:t>
            </a:r>
          </a:p>
        </p:txBody>
      </p:sp>
      <p:sp>
        <p:nvSpPr>
          <p:cNvPr id="2" name="Title 1"/>
          <p:cNvSpPr>
            <a:spLocks noGrp="1"/>
          </p:cNvSpPr>
          <p:nvPr>
            <p:ph type="title"/>
          </p:nvPr>
        </p:nvSpPr>
        <p:spPr>
          <a:xfrm>
            <a:off x="729450" y="2179700"/>
            <a:ext cx="7688400" cy="734950"/>
          </a:xfrm>
        </p:spPr>
        <p:txBody>
          <a:bodyPr/>
          <a:lstStyle/>
          <a:p>
            <a:r>
              <a:rPr lang="en-US" dirty="0"/>
              <a:t>ET Tours</a:t>
            </a:r>
          </a:p>
        </p:txBody>
      </p:sp>
      <p:sp>
        <p:nvSpPr>
          <p:cNvPr id="4" name="Slide Number Placeholder 3">
            <a:extLst>
              <a:ext uri="{FF2B5EF4-FFF2-40B4-BE49-F238E27FC236}">
                <a16:creationId xmlns:a16="http://schemas.microsoft.com/office/drawing/2014/main" id="{F5E028DC-8053-2B38-17E2-17E92FB476C0}"/>
              </a:ext>
            </a:extLst>
          </p:cNvPr>
          <p:cNvSpPr>
            <a:spLocks noGrp="1"/>
          </p:cNvSpPr>
          <p:nvPr>
            <p:ph type="sldNum" idx="12"/>
          </p:nvPr>
        </p:nvSpPr>
        <p:spPr/>
        <p:txBody>
          <a:bodyPr/>
          <a:lstStyle/>
          <a:p>
            <a:pPr>
              <a:spcBef>
                <a:spcPts val="0"/>
              </a:spcBef>
              <a:spcAft>
                <a:spcPts val="0"/>
              </a:spcAft>
            </a:pPr>
            <a:fld id="{00000000-1234-1234-1234-123412341234}" type="slidenum">
              <a:rPr lang="en-GB" smtClean="0"/>
              <a:pPr>
                <a:spcBef>
                  <a:spcPts val="0"/>
                </a:spcBef>
                <a:spcAft>
                  <a:spcPts val="0"/>
                </a:spcAft>
              </a:pPr>
              <a:t>60</a:t>
            </a:fld>
            <a:endParaRPr lang="en-GB"/>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3" name="Rectangle 2"/>
          <p:cNvSpPr/>
          <p:nvPr/>
        </p:nvSpPr>
        <p:spPr>
          <a:xfrm>
            <a:off x="262301" y="2162101"/>
            <a:ext cx="1239929" cy="646331"/>
          </a:xfrm>
          <a:prstGeom prst="rect">
            <a:avLst/>
          </a:prstGeom>
        </p:spPr>
        <p:txBody>
          <a:bodyPr wrap="square">
            <a:spAutoFit/>
          </a:bodyPr>
          <a:lstStyle/>
          <a:p>
            <a:pPr eaLnBrk="1" hangingPunct="1">
              <a:defRPr/>
            </a:pPr>
            <a:r>
              <a:rPr lang="en-US" b="1" kern="0" dirty="0">
                <a:solidFill>
                  <a:srgbClr val="1A1A1A"/>
                </a:solidFill>
                <a:cs typeface="Arial" charset="0"/>
                <a:sym typeface="Arial"/>
              </a:rPr>
              <a:t>ET Tour Template</a:t>
            </a:r>
          </a:p>
        </p:txBody>
      </p:sp>
      <p:pic>
        <p:nvPicPr>
          <p:cNvPr id="7" name="Picture 6"/>
          <p:cNvPicPr>
            <a:picLocks noChangeAspect="1"/>
          </p:cNvPicPr>
          <p:nvPr/>
        </p:nvPicPr>
        <p:blipFill>
          <a:blip r:embed="rId3"/>
          <a:stretch>
            <a:fillRect/>
          </a:stretch>
        </p:blipFill>
        <p:spPr>
          <a:xfrm>
            <a:off x="1719944" y="1390650"/>
            <a:ext cx="7424057" cy="4610100"/>
          </a:xfrm>
          <a:prstGeom prst="rect">
            <a:avLst/>
          </a:prstGeom>
        </p:spPr>
      </p:pic>
      <p:sp>
        <p:nvSpPr>
          <p:cNvPr id="4" name="Slide Number Placeholder 3">
            <a:extLst>
              <a:ext uri="{FF2B5EF4-FFF2-40B4-BE49-F238E27FC236}">
                <a16:creationId xmlns:a16="http://schemas.microsoft.com/office/drawing/2014/main" id="{1C7C2502-B64A-E5D6-B9B8-228F63FCD914}"/>
              </a:ext>
            </a:extLst>
          </p:cNvPr>
          <p:cNvSpPr>
            <a:spLocks noGrp="1"/>
          </p:cNvSpPr>
          <p:nvPr>
            <p:ph type="sldNum" idx="12"/>
          </p:nvPr>
        </p:nvSpPr>
        <p:spPr/>
        <p:txBody>
          <a:bodyPr/>
          <a:lstStyle/>
          <a:p>
            <a:pPr>
              <a:spcBef>
                <a:spcPts val="0"/>
              </a:spcBef>
              <a:spcAft>
                <a:spcPts val="0"/>
              </a:spcAft>
            </a:pPr>
            <a:fld id="{00000000-1234-1234-1234-123412341234}" type="slidenum">
              <a:rPr lang="en-GB" smtClean="0"/>
              <a:pPr>
                <a:spcBef>
                  <a:spcPts val="0"/>
                </a:spcBef>
                <a:spcAft>
                  <a:spcPts val="0"/>
                </a:spcAft>
              </a:pPr>
              <a:t>61</a:t>
            </a:fld>
            <a:endParaRPr lang="en-GB"/>
          </a:p>
        </p:txBody>
      </p:sp>
    </p:spTree>
    <p:extLst>
      <p:ext uri="{BB962C8B-B14F-4D97-AF65-F5344CB8AC3E}">
        <p14:creationId xmlns:p14="http://schemas.microsoft.com/office/powerpoint/2010/main" val="10556867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3" name="Rectangle 2"/>
          <p:cNvSpPr/>
          <p:nvPr/>
        </p:nvSpPr>
        <p:spPr>
          <a:xfrm>
            <a:off x="262301" y="2162100"/>
            <a:ext cx="2237777" cy="369332"/>
          </a:xfrm>
          <a:prstGeom prst="rect">
            <a:avLst/>
          </a:prstGeom>
        </p:spPr>
        <p:txBody>
          <a:bodyPr wrap="square">
            <a:spAutoFit/>
          </a:bodyPr>
          <a:lstStyle/>
          <a:p>
            <a:pPr eaLnBrk="1" hangingPunct="1">
              <a:defRPr/>
            </a:pPr>
            <a:r>
              <a:rPr lang="en-US" b="1" kern="0" dirty="0">
                <a:solidFill>
                  <a:srgbClr val="1A1A1A"/>
                </a:solidFill>
                <a:cs typeface="Arial" charset="0"/>
                <a:sym typeface="Arial"/>
              </a:rPr>
              <a:t>Landmark Tour</a:t>
            </a:r>
          </a:p>
        </p:txBody>
      </p:sp>
      <p:grpSp>
        <p:nvGrpSpPr>
          <p:cNvPr id="4" name="Group 38"/>
          <p:cNvGrpSpPr/>
          <p:nvPr/>
        </p:nvGrpSpPr>
        <p:grpSpPr>
          <a:xfrm>
            <a:off x="2665009" y="1641022"/>
            <a:ext cx="6261277" cy="4180114"/>
            <a:chOff x="968477" y="1059180"/>
            <a:chExt cx="7231913" cy="4801553"/>
          </a:xfrm>
        </p:grpSpPr>
        <p:pic>
          <p:nvPicPr>
            <p:cNvPr id="5" name="Picture 2"/>
            <p:cNvPicPr>
              <a:picLocks noChangeAspect="1" noChangeArrowheads="1"/>
            </p:cNvPicPr>
            <p:nvPr/>
          </p:nvPicPr>
          <p:blipFill>
            <a:blip r:embed="rId3" cstate="print"/>
            <a:srcRect/>
            <a:stretch>
              <a:fillRect/>
            </a:stretch>
          </p:blipFill>
          <p:spPr bwMode="auto">
            <a:xfrm>
              <a:off x="968477" y="1059180"/>
              <a:ext cx="7231913" cy="4801553"/>
            </a:xfrm>
            <a:prstGeom prst="rect">
              <a:avLst/>
            </a:prstGeom>
            <a:noFill/>
            <a:ln w="9525">
              <a:noFill/>
              <a:miter lim="800000"/>
              <a:headEnd/>
              <a:tailEnd/>
            </a:ln>
          </p:spPr>
        </p:pic>
        <p:cxnSp>
          <p:nvCxnSpPr>
            <p:cNvPr id="6" name="Straight Arrow Connector 5"/>
            <p:cNvCxnSpPr/>
            <p:nvPr/>
          </p:nvCxnSpPr>
          <p:spPr>
            <a:xfrm flipV="1">
              <a:off x="1988820" y="4632960"/>
              <a:ext cx="5410200" cy="792480"/>
            </a:xfrm>
            <a:prstGeom prst="straightConnector1">
              <a:avLst/>
            </a:prstGeom>
            <a:ln w="28575">
              <a:solidFill>
                <a:schemeClr val="tx1"/>
              </a:solidFill>
              <a:tailEnd type="arrow"/>
            </a:ln>
            <a:effectLst>
              <a:glow rad="63500">
                <a:schemeClr val="accent2">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6865620" y="3642360"/>
              <a:ext cx="1653540" cy="22860"/>
            </a:xfrm>
            <a:prstGeom prst="straightConnector1">
              <a:avLst/>
            </a:prstGeom>
            <a:ln w="28575">
              <a:solidFill>
                <a:schemeClr val="tx1"/>
              </a:solidFill>
              <a:tailEnd type="arrow"/>
            </a:ln>
            <a:effectLst>
              <a:glow rad="63500">
                <a:schemeClr val="accent2">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flipH="1" flipV="1">
              <a:off x="6591300" y="3619500"/>
              <a:ext cx="1653540" cy="22860"/>
            </a:xfrm>
            <a:prstGeom prst="straightConnector1">
              <a:avLst/>
            </a:prstGeom>
            <a:ln w="28575">
              <a:solidFill>
                <a:schemeClr val="tx1"/>
              </a:solidFill>
              <a:tailEnd type="arrow"/>
            </a:ln>
            <a:effectLst>
              <a:glow rad="63500">
                <a:schemeClr val="accent2">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6200000" flipH="1">
              <a:off x="6709410" y="3669030"/>
              <a:ext cx="1691640" cy="7620"/>
            </a:xfrm>
            <a:prstGeom prst="straightConnector1">
              <a:avLst/>
            </a:prstGeom>
            <a:ln w="28575">
              <a:solidFill>
                <a:schemeClr val="tx1"/>
              </a:solidFill>
              <a:tailEnd type="arrow"/>
            </a:ln>
            <a:effectLst>
              <a:glow rad="63500">
                <a:schemeClr val="accent2">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6998970" y="3684270"/>
              <a:ext cx="1691640" cy="7620"/>
            </a:xfrm>
            <a:prstGeom prst="straightConnector1">
              <a:avLst/>
            </a:prstGeom>
            <a:ln w="28575">
              <a:solidFill>
                <a:schemeClr val="tx1"/>
              </a:solidFill>
              <a:tailEnd type="arrow"/>
            </a:ln>
            <a:effectLst>
              <a:glow rad="63500">
                <a:schemeClr val="accent2">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130040" y="1493520"/>
              <a:ext cx="1074420" cy="922020"/>
            </a:xfrm>
            <a:prstGeom prst="straightConnector1">
              <a:avLst/>
            </a:prstGeom>
            <a:ln w="28575">
              <a:solidFill>
                <a:schemeClr val="tx1"/>
              </a:solidFill>
              <a:tailEnd type="arrow"/>
            </a:ln>
            <a:effectLst>
              <a:glow rad="63500">
                <a:schemeClr val="accent2">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6200000" flipH="1">
              <a:off x="5314950" y="1581150"/>
              <a:ext cx="662940" cy="563880"/>
            </a:xfrm>
            <a:prstGeom prst="straightConnector1">
              <a:avLst/>
            </a:prstGeom>
            <a:ln w="28575">
              <a:solidFill>
                <a:schemeClr val="tx1"/>
              </a:solidFill>
              <a:tailEnd type="arrow"/>
            </a:ln>
            <a:effectLst>
              <a:glow rad="63500">
                <a:schemeClr val="accent2">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0800000" flipV="1">
              <a:off x="4168140" y="2324100"/>
              <a:ext cx="1737360" cy="175260"/>
            </a:xfrm>
            <a:prstGeom prst="straightConnector1">
              <a:avLst/>
            </a:prstGeom>
            <a:ln w="28575">
              <a:solidFill>
                <a:schemeClr val="tx1"/>
              </a:solidFill>
              <a:tailEnd type="arrow"/>
            </a:ln>
            <a:effectLst>
              <a:glow rad="63500">
                <a:schemeClr val="accent2">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0800000">
              <a:off x="4152900" y="2583180"/>
              <a:ext cx="3208020" cy="1950720"/>
            </a:xfrm>
            <a:prstGeom prst="straightConnector1">
              <a:avLst/>
            </a:prstGeom>
            <a:ln w="28575">
              <a:solidFill>
                <a:schemeClr val="tx1"/>
              </a:solidFill>
              <a:tailEnd type="arrow"/>
            </a:ln>
            <a:effectLst>
              <a:glow rad="63500">
                <a:schemeClr val="accent2">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1687830" y="2998470"/>
              <a:ext cx="2636520" cy="1943100"/>
            </a:xfrm>
            <a:prstGeom prst="straightConnector1">
              <a:avLst/>
            </a:prstGeom>
            <a:ln w="28575">
              <a:solidFill>
                <a:schemeClr val="tx1"/>
              </a:solidFill>
              <a:tailEnd type="arrow"/>
            </a:ln>
            <a:effectLst>
              <a:glow rad="63500">
                <a:schemeClr val="accent2">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6200000" flipV="1">
              <a:off x="651510" y="3996690"/>
              <a:ext cx="2529840" cy="38100"/>
            </a:xfrm>
            <a:prstGeom prst="straightConnector1">
              <a:avLst/>
            </a:prstGeom>
            <a:ln w="28575">
              <a:solidFill>
                <a:schemeClr val="tx1"/>
              </a:solidFill>
              <a:tailEnd type="arrow"/>
            </a:ln>
            <a:effectLst>
              <a:glow rad="63500">
                <a:schemeClr val="accent2">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981200" y="2514600"/>
              <a:ext cx="1973580" cy="68580"/>
            </a:xfrm>
            <a:prstGeom prst="straightConnector1">
              <a:avLst/>
            </a:prstGeom>
            <a:ln w="28575">
              <a:solidFill>
                <a:schemeClr val="tx1"/>
              </a:solidFill>
              <a:tailEnd type="arrow"/>
            </a:ln>
            <a:effectLst>
              <a:glow rad="63500">
                <a:schemeClr val="accent2">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099560" y="2644140"/>
              <a:ext cx="3177540" cy="1950720"/>
            </a:xfrm>
            <a:prstGeom prst="straightConnector1">
              <a:avLst/>
            </a:prstGeom>
            <a:ln w="28575">
              <a:solidFill>
                <a:schemeClr val="tx1"/>
              </a:solidFill>
              <a:tailEnd type="arrow"/>
            </a:ln>
            <a:effectLst>
              <a:glow rad="63500">
                <a:schemeClr val="accent2">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 name="Rectangle 1"/>
          <p:cNvSpPr/>
          <p:nvPr/>
        </p:nvSpPr>
        <p:spPr>
          <a:xfrm>
            <a:off x="174175" y="3113721"/>
            <a:ext cx="2325903" cy="1754326"/>
          </a:xfrm>
          <a:prstGeom prst="rect">
            <a:avLst/>
          </a:prstGeom>
        </p:spPr>
        <p:txBody>
          <a:bodyPr wrap="square">
            <a:spAutoFit/>
          </a:bodyPr>
          <a:lstStyle/>
          <a:p>
            <a:pPr algn="ctr" eaLnBrk="1" fontAlgn="auto" hangingPunct="1">
              <a:spcBef>
                <a:spcPts val="0"/>
              </a:spcBef>
              <a:spcAft>
                <a:spcPts val="0"/>
              </a:spcAft>
              <a:buClr>
                <a:srgbClr val="000000"/>
              </a:buClr>
            </a:pPr>
            <a:r>
              <a:rPr lang="en-US" kern="0" dirty="0">
                <a:solidFill>
                  <a:srgbClr val="1A1A1A"/>
                </a:solidFill>
                <a:latin typeface="Arial"/>
                <a:cs typeface="Arial"/>
                <a:sym typeface="Arial"/>
              </a:rPr>
              <a:t>Pick the most important features (landmarks) of your application and execute them in different orders.</a:t>
            </a:r>
            <a:endParaRPr lang="de-DE" kern="0" dirty="0">
              <a:solidFill>
                <a:srgbClr val="1A1A1A"/>
              </a:solidFill>
              <a:latin typeface="Arial"/>
              <a:cs typeface="Arial"/>
              <a:sym typeface="Arial"/>
            </a:endParaRPr>
          </a:p>
        </p:txBody>
      </p:sp>
      <p:sp>
        <p:nvSpPr>
          <p:cNvPr id="20" name="Slide Number Placeholder 19">
            <a:extLst>
              <a:ext uri="{FF2B5EF4-FFF2-40B4-BE49-F238E27FC236}">
                <a16:creationId xmlns:a16="http://schemas.microsoft.com/office/drawing/2014/main" id="{C8EFE0DD-0F2A-200C-23FF-AA4C87DC820C}"/>
              </a:ext>
            </a:extLst>
          </p:cNvPr>
          <p:cNvSpPr>
            <a:spLocks noGrp="1"/>
          </p:cNvSpPr>
          <p:nvPr>
            <p:ph type="sldNum" idx="12"/>
          </p:nvPr>
        </p:nvSpPr>
        <p:spPr/>
        <p:txBody>
          <a:bodyPr/>
          <a:lstStyle/>
          <a:p>
            <a:pPr>
              <a:spcBef>
                <a:spcPts val="0"/>
              </a:spcBef>
              <a:spcAft>
                <a:spcPts val="0"/>
              </a:spcAft>
            </a:pPr>
            <a:fld id="{00000000-1234-1234-1234-123412341234}" type="slidenum">
              <a:rPr lang="en-GB" smtClean="0"/>
              <a:pPr>
                <a:spcBef>
                  <a:spcPts val="0"/>
                </a:spcBef>
                <a:spcAft>
                  <a:spcPts val="0"/>
                </a:spcAft>
              </a:pPr>
              <a:t>62</a:t>
            </a:fld>
            <a:endParaRPr lang="en-GB"/>
          </a:p>
        </p:txBody>
      </p:sp>
    </p:spTree>
    <p:extLst>
      <p:ext uri="{BB962C8B-B14F-4D97-AF65-F5344CB8AC3E}">
        <p14:creationId xmlns:p14="http://schemas.microsoft.com/office/powerpoint/2010/main" val="8640280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3" name="Rectangle 2"/>
          <p:cNvSpPr/>
          <p:nvPr/>
        </p:nvSpPr>
        <p:spPr>
          <a:xfrm>
            <a:off x="262301" y="2162100"/>
            <a:ext cx="2237777" cy="369332"/>
          </a:xfrm>
          <a:prstGeom prst="rect">
            <a:avLst/>
          </a:prstGeom>
        </p:spPr>
        <p:txBody>
          <a:bodyPr wrap="square">
            <a:spAutoFit/>
          </a:bodyPr>
          <a:lstStyle/>
          <a:p>
            <a:pPr eaLnBrk="1" hangingPunct="1">
              <a:defRPr/>
            </a:pPr>
            <a:r>
              <a:rPr lang="en-US" b="1" kern="0" dirty="0">
                <a:solidFill>
                  <a:srgbClr val="1A1A1A"/>
                </a:solidFill>
                <a:cs typeface="Arial" charset="0"/>
                <a:sym typeface="Arial"/>
              </a:rPr>
              <a:t>FedEx Tour</a:t>
            </a:r>
          </a:p>
        </p:txBody>
      </p:sp>
      <p:sp>
        <p:nvSpPr>
          <p:cNvPr id="2" name="Rectangle 1"/>
          <p:cNvSpPr/>
          <p:nvPr/>
        </p:nvSpPr>
        <p:spPr>
          <a:xfrm>
            <a:off x="174175" y="3113721"/>
            <a:ext cx="2325903" cy="1754326"/>
          </a:xfrm>
          <a:prstGeom prst="rect">
            <a:avLst/>
          </a:prstGeom>
        </p:spPr>
        <p:txBody>
          <a:bodyPr wrap="square">
            <a:spAutoFit/>
          </a:bodyPr>
          <a:lstStyle/>
          <a:p>
            <a:pPr algn="ctr" eaLnBrk="1" fontAlgn="auto" hangingPunct="1">
              <a:spcBef>
                <a:spcPts val="0"/>
              </a:spcBef>
              <a:spcAft>
                <a:spcPts val="0"/>
              </a:spcAft>
              <a:buClr>
                <a:srgbClr val="000000"/>
              </a:buClr>
            </a:pPr>
            <a:r>
              <a:rPr lang="en-US" kern="0" dirty="0">
                <a:solidFill>
                  <a:srgbClr val="1A1A1A"/>
                </a:solidFill>
                <a:latin typeface="Arial"/>
                <a:cs typeface="Arial"/>
                <a:sym typeface="Arial"/>
              </a:rPr>
              <a:t>Focus on data. Create it, change it, delete it and check if it’s saved and transported correctly.</a:t>
            </a:r>
            <a:endParaRPr lang="de-DE" kern="0" dirty="0">
              <a:solidFill>
                <a:srgbClr val="1A1A1A"/>
              </a:solidFill>
              <a:latin typeface="Arial"/>
              <a:cs typeface="Arial"/>
              <a:sym typeface="Arial"/>
            </a:endParaRPr>
          </a:p>
        </p:txBody>
      </p:sp>
      <p:pic>
        <p:nvPicPr>
          <p:cNvPr id="20" name="Picture 2"/>
          <p:cNvPicPr>
            <a:picLocks noChangeAspect="1" noChangeArrowheads="1"/>
          </p:cNvPicPr>
          <p:nvPr/>
        </p:nvPicPr>
        <p:blipFill>
          <a:blip r:embed="rId3" cstate="print"/>
          <a:srcRect/>
          <a:stretch>
            <a:fillRect/>
          </a:stretch>
        </p:blipFill>
        <p:spPr bwMode="auto">
          <a:xfrm>
            <a:off x="2585493" y="1543040"/>
            <a:ext cx="6206083" cy="4133253"/>
          </a:xfrm>
          <a:prstGeom prst="rect">
            <a:avLst/>
          </a:prstGeom>
          <a:noFill/>
          <a:ln w="9525">
            <a:noFill/>
            <a:miter lim="800000"/>
            <a:headEnd/>
            <a:tailEnd/>
          </a:ln>
        </p:spPr>
      </p:pic>
      <p:sp>
        <p:nvSpPr>
          <p:cNvPr id="5" name="Slide Number Placeholder 4">
            <a:extLst>
              <a:ext uri="{FF2B5EF4-FFF2-40B4-BE49-F238E27FC236}">
                <a16:creationId xmlns:a16="http://schemas.microsoft.com/office/drawing/2014/main" id="{909A5E3B-5903-50FC-F5A3-A8ADC1B0DBBB}"/>
              </a:ext>
            </a:extLst>
          </p:cNvPr>
          <p:cNvSpPr>
            <a:spLocks noGrp="1"/>
          </p:cNvSpPr>
          <p:nvPr>
            <p:ph type="sldNum" idx="12"/>
          </p:nvPr>
        </p:nvSpPr>
        <p:spPr/>
        <p:txBody>
          <a:bodyPr/>
          <a:lstStyle/>
          <a:p>
            <a:pPr>
              <a:spcBef>
                <a:spcPts val="0"/>
              </a:spcBef>
              <a:spcAft>
                <a:spcPts val="0"/>
              </a:spcAft>
            </a:pPr>
            <a:fld id="{00000000-1234-1234-1234-123412341234}" type="slidenum">
              <a:rPr lang="en-GB" smtClean="0"/>
              <a:pPr>
                <a:spcBef>
                  <a:spcPts val="0"/>
                </a:spcBef>
                <a:spcAft>
                  <a:spcPts val="0"/>
                </a:spcAft>
              </a:pPr>
              <a:t>63</a:t>
            </a:fld>
            <a:endParaRPr lang="en-GB"/>
          </a:p>
        </p:txBody>
      </p:sp>
    </p:spTree>
    <p:extLst>
      <p:ext uri="{BB962C8B-B14F-4D97-AF65-F5344CB8AC3E}">
        <p14:creationId xmlns:p14="http://schemas.microsoft.com/office/powerpoint/2010/main" val="1253842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3" name="Rectangle 2"/>
          <p:cNvSpPr/>
          <p:nvPr/>
        </p:nvSpPr>
        <p:spPr>
          <a:xfrm>
            <a:off x="262301" y="2162100"/>
            <a:ext cx="2237777" cy="369332"/>
          </a:xfrm>
          <a:prstGeom prst="rect">
            <a:avLst/>
          </a:prstGeom>
        </p:spPr>
        <p:txBody>
          <a:bodyPr wrap="square">
            <a:spAutoFit/>
          </a:bodyPr>
          <a:lstStyle/>
          <a:p>
            <a:pPr eaLnBrk="1" hangingPunct="1">
              <a:defRPr/>
            </a:pPr>
            <a:r>
              <a:rPr lang="en-US" b="1" kern="0" dirty="0">
                <a:solidFill>
                  <a:srgbClr val="1A1A1A"/>
                </a:solidFill>
                <a:cs typeface="Arial" charset="0"/>
                <a:sym typeface="Arial"/>
              </a:rPr>
              <a:t>Anti Social Tour</a:t>
            </a:r>
          </a:p>
        </p:txBody>
      </p:sp>
      <p:sp>
        <p:nvSpPr>
          <p:cNvPr id="2" name="Rectangle 1"/>
          <p:cNvSpPr/>
          <p:nvPr/>
        </p:nvSpPr>
        <p:spPr>
          <a:xfrm>
            <a:off x="174175" y="3113721"/>
            <a:ext cx="2325903" cy="369332"/>
          </a:xfrm>
          <a:prstGeom prst="rect">
            <a:avLst/>
          </a:prstGeom>
        </p:spPr>
        <p:txBody>
          <a:bodyPr wrap="square">
            <a:spAutoFit/>
          </a:bodyPr>
          <a:lstStyle/>
          <a:p>
            <a:pPr algn="ctr" eaLnBrk="1" hangingPunct="1">
              <a:buClr>
                <a:srgbClr val="000000"/>
              </a:buClr>
            </a:pPr>
            <a:r>
              <a:rPr lang="de-DE" kern="0" dirty="0">
                <a:solidFill>
                  <a:srgbClr val="1A1A1A"/>
                </a:solidFill>
                <a:cs typeface="Arial" charset="0"/>
                <a:sym typeface="Arial"/>
              </a:rPr>
              <a:t>Be different…</a:t>
            </a:r>
            <a:endParaRPr lang="en-US" kern="0" dirty="0">
              <a:solidFill>
                <a:srgbClr val="1A1A1A"/>
              </a:solidFill>
              <a:cs typeface="Arial" charset="0"/>
              <a:sym typeface="Arial"/>
            </a:endParaRPr>
          </a:p>
        </p:txBody>
      </p:sp>
      <p:pic>
        <p:nvPicPr>
          <p:cNvPr id="5" name="Picture 2" descr="http://farm3.static.flickr.com/2259/1852428153_bfe517b2bf_b.jpg"/>
          <p:cNvPicPr>
            <a:picLocks noChangeAspect="1" noChangeArrowheads="1"/>
          </p:cNvPicPr>
          <p:nvPr/>
        </p:nvPicPr>
        <p:blipFill>
          <a:blip r:embed="rId3" cstate="print"/>
          <a:srcRect/>
          <a:stretch>
            <a:fillRect/>
          </a:stretch>
        </p:blipFill>
        <p:spPr bwMode="auto">
          <a:xfrm>
            <a:off x="2775857" y="1662794"/>
            <a:ext cx="6226629" cy="4060371"/>
          </a:xfrm>
          <a:prstGeom prst="rect">
            <a:avLst/>
          </a:prstGeom>
          <a:noFill/>
        </p:spPr>
      </p:pic>
      <p:sp>
        <p:nvSpPr>
          <p:cNvPr id="6" name="Slide Number Placeholder 5">
            <a:extLst>
              <a:ext uri="{FF2B5EF4-FFF2-40B4-BE49-F238E27FC236}">
                <a16:creationId xmlns:a16="http://schemas.microsoft.com/office/drawing/2014/main" id="{4713A55B-6B25-75F2-258D-E80E643100D3}"/>
              </a:ext>
            </a:extLst>
          </p:cNvPr>
          <p:cNvSpPr>
            <a:spLocks noGrp="1"/>
          </p:cNvSpPr>
          <p:nvPr>
            <p:ph type="sldNum" idx="12"/>
          </p:nvPr>
        </p:nvSpPr>
        <p:spPr/>
        <p:txBody>
          <a:bodyPr/>
          <a:lstStyle/>
          <a:p>
            <a:pPr>
              <a:spcBef>
                <a:spcPts val="0"/>
              </a:spcBef>
              <a:spcAft>
                <a:spcPts val="0"/>
              </a:spcAft>
            </a:pPr>
            <a:fld id="{00000000-1234-1234-1234-123412341234}" type="slidenum">
              <a:rPr lang="en-GB" smtClean="0"/>
              <a:pPr>
                <a:spcBef>
                  <a:spcPts val="0"/>
                </a:spcBef>
                <a:spcAft>
                  <a:spcPts val="0"/>
                </a:spcAft>
              </a:pPr>
              <a:t>64</a:t>
            </a:fld>
            <a:endParaRPr lang="en-GB"/>
          </a:p>
        </p:txBody>
      </p:sp>
    </p:spTree>
    <p:extLst>
      <p:ext uri="{BB962C8B-B14F-4D97-AF65-F5344CB8AC3E}">
        <p14:creationId xmlns:p14="http://schemas.microsoft.com/office/powerpoint/2010/main" val="15641465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3" name="Rectangle 2"/>
          <p:cNvSpPr/>
          <p:nvPr/>
        </p:nvSpPr>
        <p:spPr>
          <a:xfrm>
            <a:off x="131672" y="3479272"/>
            <a:ext cx="2237777" cy="1107996"/>
          </a:xfrm>
          <a:prstGeom prst="rect">
            <a:avLst/>
          </a:prstGeom>
        </p:spPr>
        <p:txBody>
          <a:bodyPr wrap="square">
            <a:spAutoFit/>
          </a:bodyPr>
          <a:lstStyle/>
          <a:p>
            <a:pPr algn="ctr" eaLnBrk="1" hangingPunct="1">
              <a:defRPr/>
            </a:pPr>
            <a:r>
              <a:rPr lang="en-US" sz="2200" b="1" kern="0" dirty="0">
                <a:solidFill>
                  <a:srgbClr val="1A1A1A"/>
                </a:solidFill>
                <a:cs typeface="Arial" charset="0"/>
                <a:sym typeface="Arial"/>
              </a:rPr>
              <a:t>Obsessive Compulsive Tour</a:t>
            </a:r>
          </a:p>
        </p:txBody>
      </p:sp>
      <p:sp>
        <p:nvSpPr>
          <p:cNvPr id="4" name="Rectangle 3"/>
          <p:cNvSpPr/>
          <p:nvPr/>
        </p:nvSpPr>
        <p:spPr>
          <a:xfrm>
            <a:off x="2608934" y="1578536"/>
            <a:ext cx="6535066" cy="4154984"/>
          </a:xfrm>
          <a:prstGeom prst="rect">
            <a:avLst/>
          </a:prstGeom>
        </p:spPr>
        <p:txBody>
          <a:bodyPr wrap="square">
            <a:spAutoFit/>
          </a:bodyPr>
          <a:lstStyle/>
          <a:p>
            <a:pPr eaLnBrk="1" fontAlgn="auto" hangingPunct="1">
              <a:spcBef>
                <a:spcPts val="0"/>
              </a:spcBef>
              <a:spcAft>
                <a:spcPts val="0"/>
              </a:spcAft>
              <a:buClr>
                <a:srgbClr val="000000"/>
              </a:buClr>
            </a:pPr>
            <a:r>
              <a:rPr lang="en-US" sz="2200" b="1" kern="0" dirty="0">
                <a:solidFill>
                  <a:srgbClr val="000000"/>
                </a:solidFill>
                <a:latin typeface="Arial"/>
                <a:cs typeface="Arial"/>
                <a:sym typeface="Arial"/>
              </a:rPr>
              <a:t>Repeat every step of a scenario twice</a:t>
            </a:r>
            <a:r>
              <a:rPr lang="en-US" sz="2200" kern="0" dirty="0">
                <a:solidFill>
                  <a:srgbClr val="000000"/>
                </a:solidFill>
                <a:latin typeface="Arial"/>
                <a:cs typeface="Arial"/>
                <a:sym typeface="Arial"/>
              </a:rPr>
              <a:t> or as often as you want. </a:t>
            </a:r>
          </a:p>
          <a:p>
            <a:pPr eaLnBrk="1" fontAlgn="auto" hangingPunct="1">
              <a:spcBef>
                <a:spcPts val="0"/>
              </a:spcBef>
              <a:spcAft>
                <a:spcPts val="0"/>
              </a:spcAft>
              <a:buClr>
                <a:srgbClr val="000000"/>
              </a:buClr>
            </a:pPr>
            <a:endParaRPr lang="en-US" sz="2200" kern="0" dirty="0">
              <a:solidFill>
                <a:srgbClr val="000000"/>
              </a:solidFill>
              <a:latin typeface="Arial"/>
              <a:cs typeface="Arial"/>
              <a:sym typeface="Arial"/>
            </a:endParaRPr>
          </a:p>
          <a:p>
            <a:pPr eaLnBrk="1" fontAlgn="auto" hangingPunct="1">
              <a:spcBef>
                <a:spcPts val="0"/>
              </a:spcBef>
              <a:spcAft>
                <a:spcPts val="0"/>
              </a:spcAft>
              <a:buClr>
                <a:srgbClr val="000000"/>
              </a:buClr>
            </a:pPr>
            <a:r>
              <a:rPr lang="en-US" sz="2200" kern="0" dirty="0">
                <a:solidFill>
                  <a:srgbClr val="000000"/>
                </a:solidFill>
                <a:latin typeface="Arial"/>
                <a:cs typeface="Arial"/>
                <a:sym typeface="Arial"/>
              </a:rPr>
              <a:t>Especially steps which manipulate data usually contain bugs which appear after lots of repetition.</a:t>
            </a:r>
          </a:p>
          <a:p>
            <a:pPr eaLnBrk="1" fontAlgn="auto" hangingPunct="1">
              <a:spcBef>
                <a:spcPts val="0"/>
              </a:spcBef>
              <a:spcAft>
                <a:spcPts val="0"/>
              </a:spcAft>
              <a:buClr>
                <a:srgbClr val="000000"/>
              </a:buClr>
            </a:pPr>
            <a:endParaRPr lang="en-US" sz="2200" kern="0" dirty="0">
              <a:solidFill>
                <a:srgbClr val="000000"/>
              </a:solidFill>
              <a:latin typeface="Arial"/>
              <a:cs typeface="Arial"/>
              <a:sym typeface="Arial"/>
            </a:endParaRPr>
          </a:p>
          <a:p>
            <a:pPr eaLnBrk="1" fontAlgn="auto" hangingPunct="1">
              <a:spcBef>
                <a:spcPts val="0"/>
              </a:spcBef>
              <a:spcAft>
                <a:spcPts val="0"/>
              </a:spcAft>
              <a:buClr>
                <a:srgbClr val="000000"/>
              </a:buClr>
            </a:pPr>
            <a:r>
              <a:rPr lang="en-US" sz="2200" kern="0" dirty="0">
                <a:solidFill>
                  <a:srgbClr val="000000"/>
                </a:solidFill>
                <a:latin typeface="Arial"/>
                <a:cs typeface="Arial"/>
                <a:sym typeface="Arial"/>
              </a:rPr>
              <a:t>Same for error messages. Error handling code usually does not get as much attention from developers than other code. </a:t>
            </a:r>
          </a:p>
          <a:p>
            <a:pPr eaLnBrk="1" fontAlgn="auto" hangingPunct="1">
              <a:spcBef>
                <a:spcPts val="0"/>
              </a:spcBef>
              <a:spcAft>
                <a:spcPts val="0"/>
              </a:spcAft>
              <a:buClr>
                <a:srgbClr val="000000"/>
              </a:buClr>
            </a:pPr>
            <a:endParaRPr lang="en-US" sz="2200" kern="0" dirty="0">
              <a:solidFill>
                <a:srgbClr val="000000"/>
              </a:solidFill>
              <a:latin typeface="Arial"/>
              <a:cs typeface="Arial"/>
              <a:sym typeface="Arial"/>
            </a:endParaRPr>
          </a:p>
          <a:p>
            <a:pPr eaLnBrk="1" fontAlgn="auto" hangingPunct="1">
              <a:spcBef>
                <a:spcPts val="0"/>
              </a:spcBef>
              <a:spcAft>
                <a:spcPts val="0"/>
              </a:spcAft>
              <a:buClr>
                <a:srgbClr val="000000"/>
              </a:buClr>
            </a:pPr>
            <a:r>
              <a:rPr lang="en-US" sz="2200" kern="0" dirty="0">
                <a:solidFill>
                  <a:srgbClr val="000000"/>
                </a:solidFill>
                <a:latin typeface="Arial"/>
                <a:cs typeface="Arial"/>
                <a:sym typeface="Arial"/>
              </a:rPr>
              <a:t>If you provoked an error message try to replicate the same error again and again.</a:t>
            </a:r>
          </a:p>
        </p:txBody>
      </p:sp>
      <p:sp>
        <p:nvSpPr>
          <p:cNvPr id="5" name="Slide Number Placeholder 4">
            <a:extLst>
              <a:ext uri="{FF2B5EF4-FFF2-40B4-BE49-F238E27FC236}">
                <a16:creationId xmlns:a16="http://schemas.microsoft.com/office/drawing/2014/main" id="{B9DE71F5-374A-0816-543A-0DE137A271A6}"/>
              </a:ext>
            </a:extLst>
          </p:cNvPr>
          <p:cNvSpPr>
            <a:spLocks noGrp="1"/>
          </p:cNvSpPr>
          <p:nvPr>
            <p:ph type="sldNum" idx="12"/>
          </p:nvPr>
        </p:nvSpPr>
        <p:spPr/>
        <p:txBody>
          <a:bodyPr/>
          <a:lstStyle/>
          <a:p>
            <a:pPr>
              <a:spcBef>
                <a:spcPts val="0"/>
              </a:spcBef>
              <a:spcAft>
                <a:spcPts val="0"/>
              </a:spcAft>
            </a:pPr>
            <a:fld id="{00000000-1234-1234-1234-123412341234}" type="slidenum">
              <a:rPr lang="en-GB" smtClean="0"/>
              <a:pPr>
                <a:spcBef>
                  <a:spcPts val="0"/>
                </a:spcBef>
                <a:spcAft>
                  <a:spcPts val="0"/>
                </a:spcAft>
              </a:pPr>
              <a:t>65</a:t>
            </a:fld>
            <a:endParaRPr lang="en-GB"/>
          </a:p>
        </p:txBody>
      </p:sp>
    </p:spTree>
    <p:extLst>
      <p:ext uri="{BB962C8B-B14F-4D97-AF65-F5344CB8AC3E}">
        <p14:creationId xmlns:p14="http://schemas.microsoft.com/office/powerpoint/2010/main" val="13399725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3" name="Rectangle 2"/>
          <p:cNvSpPr/>
          <p:nvPr/>
        </p:nvSpPr>
        <p:spPr>
          <a:xfrm>
            <a:off x="131672" y="3479273"/>
            <a:ext cx="2237777" cy="769441"/>
          </a:xfrm>
          <a:prstGeom prst="rect">
            <a:avLst/>
          </a:prstGeom>
        </p:spPr>
        <p:txBody>
          <a:bodyPr wrap="square">
            <a:spAutoFit/>
          </a:bodyPr>
          <a:lstStyle/>
          <a:p>
            <a:pPr algn="ctr" eaLnBrk="1" hangingPunct="1">
              <a:defRPr/>
            </a:pPr>
            <a:r>
              <a:rPr lang="en-US" sz="2200" b="1" kern="0" dirty="0">
                <a:solidFill>
                  <a:srgbClr val="1A1A1A"/>
                </a:solidFill>
                <a:cs typeface="Arial" charset="0"/>
                <a:sym typeface="Arial"/>
              </a:rPr>
              <a:t>After-Hours Tour</a:t>
            </a:r>
          </a:p>
        </p:txBody>
      </p:sp>
      <p:sp>
        <p:nvSpPr>
          <p:cNvPr id="4" name="Rectangle 3"/>
          <p:cNvSpPr/>
          <p:nvPr/>
        </p:nvSpPr>
        <p:spPr>
          <a:xfrm>
            <a:off x="2369448" y="1578536"/>
            <a:ext cx="6774552" cy="3785652"/>
          </a:xfrm>
          <a:prstGeom prst="rect">
            <a:avLst/>
          </a:prstGeom>
        </p:spPr>
        <p:txBody>
          <a:bodyPr wrap="square">
            <a:spAutoFit/>
          </a:bodyPr>
          <a:lstStyle/>
          <a:p>
            <a:pPr eaLnBrk="1" fontAlgn="auto" hangingPunct="1">
              <a:spcBef>
                <a:spcPts val="0"/>
              </a:spcBef>
              <a:spcAft>
                <a:spcPts val="0"/>
              </a:spcAft>
              <a:buClr>
                <a:srgbClr val="000000"/>
              </a:buClr>
            </a:pPr>
            <a:r>
              <a:rPr lang="en-US" sz="2400" b="1" kern="0" dirty="0">
                <a:solidFill>
                  <a:srgbClr val="000000"/>
                </a:solidFill>
                <a:latin typeface="Arial"/>
                <a:cs typeface="Arial"/>
                <a:sym typeface="Arial"/>
              </a:rPr>
              <a:t>Idea:</a:t>
            </a:r>
            <a:r>
              <a:rPr lang="en-US" sz="2400" kern="0" dirty="0">
                <a:solidFill>
                  <a:srgbClr val="000000"/>
                </a:solidFill>
                <a:latin typeface="Arial"/>
                <a:cs typeface="Arial"/>
                <a:sym typeface="Arial"/>
              </a:rPr>
              <a:t> Most applications perform tasks even when the </a:t>
            </a:r>
            <a:r>
              <a:rPr lang="en-US" sz="2400" b="1" kern="0" dirty="0">
                <a:solidFill>
                  <a:srgbClr val="000000"/>
                </a:solidFill>
                <a:latin typeface="Arial"/>
                <a:cs typeface="Arial"/>
                <a:sym typeface="Arial"/>
              </a:rPr>
              <a:t>user is not interacting </a:t>
            </a:r>
            <a:r>
              <a:rPr lang="en-US" sz="2400" kern="0" dirty="0">
                <a:solidFill>
                  <a:srgbClr val="000000"/>
                </a:solidFill>
                <a:latin typeface="Arial"/>
                <a:cs typeface="Arial"/>
                <a:sym typeface="Arial"/>
              </a:rPr>
              <a:t>with them. </a:t>
            </a:r>
          </a:p>
          <a:p>
            <a:pPr eaLnBrk="1" fontAlgn="auto" hangingPunct="1">
              <a:spcBef>
                <a:spcPts val="0"/>
              </a:spcBef>
              <a:spcAft>
                <a:spcPts val="0"/>
              </a:spcAft>
              <a:buClr>
                <a:srgbClr val="000000"/>
              </a:buClr>
            </a:pPr>
            <a:endParaRPr lang="en-US" sz="2400" kern="0" dirty="0">
              <a:solidFill>
                <a:srgbClr val="000000"/>
              </a:solidFill>
              <a:latin typeface="Arial"/>
              <a:cs typeface="Arial"/>
              <a:sym typeface="Arial"/>
            </a:endParaRPr>
          </a:p>
          <a:p>
            <a:pPr eaLnBrk="1" fontAlgn="auto" hangingPunct="1">
              <a:spcBef>
                <a:spcPts val="0"/>
              </a:spcBef>
              <a:spcAft>
                <a:spcPts val="0"/>
              </a:spcAft>
              <a:buClr>
                <a:srgbClr val="000000"/>
              </a:buClr>
            </a:pPr>
            <a:r>
              <a:rPr lang="en-US" sz="2400" kern="0" dirty="0">
                <a:solidFill>
                  <a:srgbClr val="000000"/>
                </a:solidFill>
                <a:latin typeface="Arial"/>
                <a:cs typeface="Arial"/>
                <a:sym typeface="Arial"/>
              </a:rPr>
              <a:t>Backup jobs are running, data gets archived, clients might poll a backend server. </a:t>
            </a:r>
          </a:p>
          <a:p>
            <a:pPr eaLnBrk="1" fontAlgn="auto" hangingPunct="1">
              <a:spcBef>
                <a:spcPts val="0"/>
              </a:spcBef>
              <a:spcAft>
                <a:spcPts val="0"/>
              </a:spcAft>
              <a:buClr>
                <a:srgbClr val="000000"/>
              </a:buClr>
            </a:pPr>
            <a:endParaRPr lang="en-US" sz="2400" kern="0" dirty="0">
              <a:solidFill>
                <a:srgbClr val="000000"/>
              </a:solidFill>
              <a:latin typeface="Arial"/>
              <a:cs typeface="Arial"/>
              <a:sym typeface="Arial"/>
            </a:endParaRPr>
          </a:p>
          <a:p>
            <a:pPr eaLnBrk="1" fontAlgn="auto" hangingPunct="1">
              <a:spcBef>
                <a:spcPts val="0"/>
              </a:spcBef>
              <a:spcAft>
                <a:spcPts val="0"/>
              </a:spcAft>
              <a:buClr>
                <a:srgbClr val="000000"/>
              </a:buClr>
            </a:pPr>
            <a:r>
              <a:rPr lang="en-US" sz="2400" kern="0" dirty="0">
                <a:solidFill>
                  <a:srgbClr val="000000"/>
                </a:solidFill>
                <a:latin typeface="Arial"/>
                <a:cs typeface="Arial"/>
                <a:sym typeface="Arial"/>
              </a:rPr>
              <a:t>The idea of the after-hours tour is to check the application for such tasks and make sure that these pieces of code which might not be directly connected to a feature are also getting tested.</a:t>
            </a:r>
          </a:p>
        </p:txBody>
      </p:sp>
      <p:sp>
        <p:nvSpPr>
          <p:cNvPr id="5" name="Slide Number Placeholder 4">
            <a:extLst>
              <a:ext uri="{FF2B5EF4-FFF2-40B4-BE49-F238E27FC236}">
                <a16:creationId xmlns:a16="http://schemas.microsoft.com/office/drawing/2014/main" id="{C26E15C6-7D7A-A528-35BA-CEAD579A13A8}"/>
              </a:ext>
            </a:extLst>
          </p:cNvPr>
          <p:cNvSpPr>
            <a:spLocks noGrp="1"/>
          </p:cNvSpPr>
          <p:nvPr>
            <p:ph type="sldNum" idx="12"/>
          </p:nvPr>
        </p:nvSpPr>
        <p:spPr/>
        <p:txBody>
          <a:bodyPr/>
          <a:lstStyle/>
          <a:p>
            <a:pPr>
              <a:spcBef>
                <a:spcPts val="0"/>
              </a:spcBef>
              <a:spcAft>
                <a:spcPts val="0"/>
              </a:spcAft>
            </a:pPr>
            <a:fld id="{00000000-1234-1234-1234-123412341234}" type="slidenum">
              <a:rPr lang="en-GB" smtClean="0"/>
              <a:pPr>
                <a:spcBef>
                  <a:spcPts val="0"/>
                </a:spcBef>
                <a:spcAft>
                  <a:spcPts val="0"/>
                </a:spcAft>
              </a:pPr>
              <a:t>66</a:t>
            </a:fld>
            <a:endParaRPr lang="en-GB"/>
          </a:p>
        </p:txBody>
      </p:sp>
    </p:spTree>
    <p:extLst>
      <p:ext uri="{BB962C8B-B14F-4D97-AF65-F5344CB8AC3E}">
        <p14:creationId xmlns:p14="http://schemas.microsoft.com/office/powerpoint/2010/main" val="38666525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3" name="Rectangle 2"/>
          <p:cNvSpPr/>
          <p:nvPr/>
        </p:nvSpPr>
        <p:spPr>
          <a:xfrm>
            <a:off x="131672" y="3479273"/>
            <a:ext cx="2237777" cy="1200329"/>
          </a:xfrm>
          <a:prstGeom prst="rect">
            <a:avLst/>
          </a:prstGeom>
        </p:spPr>
        <p:txBody>
          <a:bodyPr wrap="square">
            <a:spAutoFit/>
          </a:bodyPr>
          <a:lstStyle/>
          <a:p>
            <a:pPr algn="ctr" eaLnBrk="1" hangingPunct="1">
              <a:defRPr/>
            </a:pPr>
            <a:r>
              <a:rPr lang="en-US" sz="2400" b="1" i="1" kern="0" dirty="0">
                <a:solidFill>
                  <a:srgbClr val="1A1A1A"/>
                </a:solidFill>
                <a:latin typeface="Arial"/>
                <a:cs typeface="Arial"/>
                <a:sym typeface="Arial"/>
              </a:rPr>
              <a:t>TOGOF</a:t>
            </a:r>
            <a:r>
              <a:rPr lang="en-US" sz="2400" b="1" kern="0" dirty="0">
                <a:solidFill>
                  <a:srgbClr val="1A1A1A"/>
                </a:solidFill>
                <a:latin typeface="Arial"/>
                <a:cs typeface="Arial"/>
                <a:sym typeface="Arial"/>
              </a:rPr>
              <a:t> Test one get one free Tour</a:t>
            </a:r>
            <a:endParaRPr lang="en-US" sz="2200" b="1" kern="0" dirty="0">
              <a:solidFill>
                <a:srgbClr val="1A1A1A"/>
              </a:solidFill>
              <a:cs typeface="Arial" charset="0"/>
              <a:sym typeface="Arial"/>
            </a:endParaRPr>
          </a:p>
        </p:txBody>
      </p:sp>
      <p:sp>
        <p:nvSpPr>
          <p:cNvPr id="4" name="Rectangle 3"/>
          <p:cNvSpPr/>
          <p:nvPr/>
        </p:nvSpPr>
        <p:spPr>
          <a:xfrm>
            <a:off x="2369448" y="1578536"/>
            <a:ext cx="6774552" cy="4154984"/>
          </a:xfrm>
          <a:prstGeom prst="rect">
            <a:avLst/>
          </a:prstGeom>
        </p:spPr>
        <p:txBody>
          <a:bodyPr wrap="square">
            <a:spAutoFit/>
          </a:bodyPr>
          <a:lstStyle/>
          <a:p>
            <a:pPr eaLnBrk="1" fontAlgn="auto" hangingPunct="1">
              <a:spcBef>
                <a:spcPts val="0"/>
              </a:spcBef>
              <a:spcAft>
                <a:spcPts val="0"/>
              </a:spcAft>
              <a:buClr>
                <a:srgbClr val="000000"/>
              </a:buClr>
            </a:pPr>
            <a:r>
              <a:rPr lang="en-US" sz="2400" b="1" kern="0" dirty="0">
                <a:solidFill>
                  <a:srgbClr val="000000"/>
                </a:solidFill>
                <a:latin typeface="Arial"/>
                <a:cs typeface="Arial"/>
                <a:sym typeface="Arial"/>
              </a:rPr>
              <a:t>Idea:</a:t>
            </a:r>
            <a:r>
              <a:rPr lang="en-US" sz="2400" kern="0" dirty="0">
                <a:solidFill>
                  <a:srgbClr val="000000"/>
                </a:solidFill>
                <a:latin typeface="Arial"/>
                <a:cs typeface="Arial"/>
                <a:sym typeface="Arial"/>
              </a:rPr>
              <a:t> The TOGOF tour focuses on testing what happens if </a:t>
            </a:r>
            <a:r>
              <a:rPr lang="en-US" sz="2400" b="1" kern="0" dirty="0">
                <a:solidFill>
                  <a:srgbClr val="000000"/>
                </a:solidFill>
                <a:latin typeface="Arial"/>
                <a:cs typeface="Arial"/>
                <a:sym typeface="Arial"/>
              </a:rPr>
              <a:t>two or more instances of the same application are running simultaneously</a:t>
            </a:r>
            <a:r>
              <a:rPr lang="en-US" sz="2400" kern="0" dirty="0">
                <a:solidFill>
                  <a:srgbClr val="000000"/>
                </a:solidFill>
                <a:latin typeface="Arial"/>
                <a:cs typeface="Arial"/>
                <a:sym typeface="Arial"/>
              </a:rPr>
              <a:t>. </a:t>
            </a:r>
          </a:p>
          <a:p>
            <a:pPr eaLnBrk="1" fontAlgn="auto" hangingPunct="1">
              <a:spcBef>
                <a:spcPts val="0"/>
              </a:spcBef>
              <a:spcAft>
                <a:spcPts val="0"/>
              </a:spcAft>
              <a:buClr>
                <a:srgbClr val="000000"/>
              </a:buClr>
            </a:pPr>
            <a:endParaRPr lang="en-US" sz="2400" kern="0" dirty="0">
              <a:solidFill>
                <a:srgbClr val="000000"/>
              </a:solidFill>
              <a:latin typeface="Arial"/>
              <a:cs typeface="Arial"/>
              <a:sym typeface="Arial"/>
            </a:endParaRPr>
          </a:p>
          <a:p>
            <a:pPr eaLnBrk="1" fontAlgn="auto" hangingPunct="1">
              <a:spcBef>
                <a:spcPts val="0"/>
              </a:spcBef>
              <a:spcAft>
                <a:spcPts val="0"/>
              </a:spcAft>
              <a:buClr>
                <a:srgbClr val="000000"/>
              </a:buClr>
            </a:pPr>
            <a:r>
              <a:rPr lang="en-US" sz="2400" kern="0" dirty="0">
                <a:solidFill>
                  <a:srgbClr val="000000"/>
                </a:solidFill>
                <a:latin typeface="Arial"/>
                <a:cs typeface="Arial"/>
                <a:sym typeface="Arial"/>
              </a:rPr>
              <a:t>Start multiple instances, put them through the paces by causing each application to manipulate the memory and the disk. </a:t>
            </a:r>
          </a:p>
          <a:p>
            <a:pPr eaLnBrk="1" fontAlgn="auto" hangingPunct="1">
              <a:spcBef>
                <a:spcPts val="0"/>
              </a:spcBef>
              <a:spcAft>
                <a:spcPts val="0"/>
              </a:spcAft>
              <a:buClr>
                <a:srgbClr val="000000"/>
              </a:buClr>
            </a:pPr>
            <a:endParaRPr lang="en-US" sz="2400" kern="0" dirty="0">
              <a:solidFill>
                <a:srgbClr val="000000"/>
              </a:solidFill>
              <a:latin typeface="Arial"/>
              <a:cs typeface="Arial"/>
              <a:sym typeface="Arial"/>
            </a:endParaRPr>
          </a:p>
          <a:p>
            <a:pPr eaLnBrk="1" fontAlgn="auto" hangingPunct="1">
              <a:spcBef>
                <a:spcPts val="0"/>
              </a:spcBef>
              <a:spcAft>
                <a:spcPts val="0"/>
              </a:spcAft>
              <a:buClr>
                <a:srgbClr val="000000"/>
              </a:buClr>
            </a:pPr>
            <a:r>
              <a:rPr lang="en-US" sz="2400" kern="0" dirty="0">
                <a:solidFill>
                  <a:srgbClr val="000000"/>
                </a:solidFill>
                <a:latin typeface="Arial"/>
                <a:cs typeface="Arial"/>
                <a:sym typeface="Arial"/>
              </a:rPr>
              <a:t>Come up with scenarios were two or more instances try to manipulate the same resource or let them all do the same thing at once.</a:t>
            </a:r>
          </a:p>
        </p:txBody>
      </p:sp>
      <p:sp>
        <p:nvSpPr>
          <p:cNvPr id="5" name="Slide Number Placeholder 4">
            <a:extLst>
              <a:ext uri="{FF2B5EF4-FFF2-40B4-BE49-F238E27FC236}">
                <a16:creationId xmlns:a16="http://schemas.microsoft.com/office/drawing/2014/main" id="{99EA5443-8300-F574-F8D7-145854E0EF86}"/>
              </a:ext>
            </a:extLst>
          </p:cNvPr>
          <p:cNvSpPr>
            <a:spLocks noGrp="1"/>
          </p:cNvSpPr>
          <p:nvPr>
            <p:ph type="sldNum" idx="12"/>
          </p:nvPr>
        </p:nvSpPr>
        <p:spPr/>
        <p:txBody>
          <a:bodyPr/>
          <a:lstStyle/>
          <a:p>
            <a:pPr>
              <a:spcBef>
                <a:spcPts val="0"/>
              </a:spcBef>
              <a:spcAft>
                <a:spcPts val="0"/>
              </a:spcAft>
            </a:pPr>
            <a:fld id="{00000000-1234-1234-1234-123412341234}" type="slidenum">
              <a:rPr lang="en-GB" smtClean="0"/>
              <a:pPr>
                <a:spcBef>
                  <a:spcPts val="0"/>
                </a:spcBef>
                <a:spcAft>
                  <a:spcPts val="0"/>
                </a:spcAft>
              </a:pPr>
              <a:t>67</a:t>
            </a:fld>
            <a:endParaRPr lang="en-GB"/>
          </a:p>
        </p:txBody>
      </p:sp>
    </p:spTree>
    <p:extLst>
      <p:ext uri="{BB962C8B-B14F-4D97-AF65-F5344CB8AC3E}">
        <p14:creationId xmlns:p14="http://schemas.microsoft.com/office/powerpoint/2010/main" val="42519143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3" name="Rectangle 2"/>
          <p:cNvSpPr/>
          <p:nvPr/>
        </p:nvSpPr>
        <p:spPr>
          <a:xfrm>
            <a:off x="131672" y="3479273"/>
            <a:ext cx="2237777" cy="769441"/>
          </a:xfrm>
          <a:prstGeom prst="rect">
            <a:avLst/>
          </a:prstGeom>
        </p:spPr>
        <p:txBody>
          <a:bodyPr wrap="square">
            <a:spAutoFit/>
          </a:bodyPr>
          <a:lstStyle/>
          <a:p>
            <a:pPr algn="ctr" eaLnBrk="1" hangingPunct="1">
              <a:defRPr/>
            </a:pPr>
            <a:r>
              <a:rPr lang="en-US" sz="2200" b="1" kern="0" dirty="0">
                <a:solidFill>
                  <a:srgbClr val="1A1A1A"/>
                </a:solidFill>
                <a:cs typeface="Arial" charset="0"/>
                <a:sym typeface="Arial"/>
              </a:rPr>
              <a:t>Museumm Tour</a:t>
            </a:r>
          </a:p>
        </p:txBody>
      </p:sp>
      <p:sp>
        <p:nvSpPr>
          <p:cNvPr id="4" name="Rectangle 3"/>
          <p:cNvSpPr/>
          <p:nvPr/>
        </p:nvSpPr>
        <p:spPr>
          <a:xfrm>
            <a:off x="2369448" y="1578537"/>
            <a:ext cx="6774552" cy="4401205"/>
          </a:xfrm>
          <a:prstGeom prst="rect">
            <a:avLst/>
          </a:prstGeom>
        </p:spPr>
        <p:txBody>
          <a:bodyPr wrap="square">
            <a:spAutoFit/>
          </a:bodyPr>
          <a:lstStyle/>
          <a:p>
            <a:pPr eaLnBrk="1" fontAlgn="auto" hangingPunct="1">
              <a:spcBef>
                <a:spcPts val="0"/>
              </a:spcBef>
              <a:spcAft>
                <a:spcPts val="0"/>
              </a:spcAft>
              <a:buClr>
                <a:srgbClr val="000000"/>
              </a:buClr>
            </a:pPr>
            <a:r>
              <a:rPr lang="en-US" sz="2000" b="1" kern="0" dirty="0">
                <a:solidFill>
                  <a:srgbClr val="000000"/>
                </a:solidFill>
                <a:latin typeface="Arial"/>
                <a:cs typeface="Arial"/>
                <a:sym typeface="Arial"/>
              </a:rPr>
              <a:t>Idea:</a:t>
            </a:r>
            <a:r>
              <a:rPr lang="en-US" sz="2000" kern="0" dirty="0">
                <a:solidFill>
                  <a:srgbClr val="000000"/>
                </a:solidFill>
                <a:latin typeface="Arial"/>
                <a:cs typeface="Arial"/>
                <a:sym typeface="Arial"/>
              </a:rPr>
              <a:t> Large long running projects usually have tons of </a:t>
            </a:r>
            <a:r>
              <a:rPr lang="en-US" sz="2000" b="1" kern="0" dirty="0">
                <a:solidFill>
                  <a:srgbClr val="000000"/>
                </a:solidFill>
                <a:latin typeface="Arial"/>
                <a:cs typeface="Arial"/>
                <a:sym typeface="Arial"/>
              </a:rPr>
              <a:t>legacy code</a:t>
            </a:r>
            <a:r>
              <a:rPr lang="en-US" sz="2000" kern="0" dirty="0">
                <a:solidFill>
                  <a:srgbClr val="000000"/>
                </a:solidFill>
                <a:latin typeface="Arial"/>
                <a:cs typeface="Arial"/>
                <a:sym typeface="Arial"/>
              </a:rPr>
              <a:t>. </a:t>
            </a:r>
          </a:p>
          <a:p>
            <a:pPr eaLnBrk="1" fontAlgn="auto" hangingPunct="1">
              <a:spcBef>
                <a:spcPts val="0"/>
              </a:spcBef>
              <a:spcAft>
                <a:spcPts val="0"/>
              </a:spcAft>
              <a:buClr>
                <a:srgbClr val="000000"/>
              </a:buClr>
            </a:pPr>
            <a:endParaRPr lang="en-US" sz="2000" kern="0" dirty="0">
              <a:solidFill>
                <a:srgbClr val="000000"/>
              </a:solidFill>
              <a:latin typeface="Arial"/>
              <a:cs typeface="Arial"/>
              <a:sym typeface="Arial"/>
            </a:endParaRPr>
          </a:p>
          <a:p>
            <a:pPr eaLnBrk="1" fontAlgn="auto" hangingPunct="1">
              <a:spcBef>
                <a:spcPts val="0"/>
              </a:spcBef>
              <a:spcAft>
                <a:spcPts val="0"/>
              </a:spcAft>
              <a:buClr>
                <a:srgbClr val="000000"/>
              </a:buClr>
            </a:pPr>
            <a:r>
              <a:rPr lang="en-US" sz="2000" kern="0" dirty="0">
                <a:solidFill>
                  <a:srgbClr val="000000"/>
                </a:solidFill>
                <a:latin typeface="Arial"/>
                <a:cs typeface="Arial"/>
                <a:sym typeface="Arial"/>
              </a:rPr>
              <a:t>The idea behind the museum tour is to have a look at these pieces of code. </a:t>
            </a:r>
          </a:p>
          <a:p>
            <a:pPr eaLnBrk="1" fontAlgn="auto" hangingPunct="1">
              <a:spcBef>
                <a:spcPts val="0"/>
              </a:spcBef>
              <a:spcAft>
                <a:spcPts val="0"/>
              </a:spcAft>
              <a:buClr>
                <a:srgbClr val="000000"/>
              </a:buClr>
            </a:pPr>
            <a:endParaRPr lang="en-US" sz="2000" kern="0" dirty="0">
              <a:solidFill>
                <a:srgbClr val="000000"/>
              </a:solidFill>
              <a:latin typeface="Arial"/>
              <a:cs typeface="Arial"/>
              <a:sym typeface="Arial"/>
            </a:endParaRPr>
          </a:p>
          <a:p>
            <a:pPr eaLnBrk="1" fontAlgn="auto" hangingPunct="1">
              <a:spcBef>
                <a:spcPts val="0"/>
              </a:spcBef>
              <a:spcAft>
                <a:spcPts val="0"/>
              </a:spcAft>
              <a:buClr>
                <a:srgbClr val="000000"/>
              </a:buClr>
            </a:pPr>
            <a:r>
              <a:rPr lang="en-US" sz="2000" kern="0" dirty="0">
                <a:solidFill>
                  <a:srgbClr val="000000"/>
                </a:solidFill>
                <a:latin typeface="Arial"/>
                <a:cs typeface="Arial"/>
                <a:sym typeface="Arial"/>
              </a:rPr>
              <a:t>First find out which code </a:t>
            </a:r>
            <a:r>
              <a:rPr lang="en-US" sz="2000" b="1" kern="0" dirty="0">
                <a:solidFill>
                  <a:srgbClr val="000000"/>
                </a:solidFill>
                <a:latin typeface="Arial"/>
                <a:cs typeface="Arial"/>
                <a:sym typeface="Arial"/>
              </a:rPr>
              <a:t>has not been changed for a long time </a:t>
            </a:r>
            <a:r>
              <a:rPr lang="en-US" sz="2000" kern="0" dirty="0">
                <a:solidFill>
                  <a:srgbClr val="000000"/>
                </a:solidFill>
                <a:latin typeface="Arial"/>
                <a:cs typeface="Arial"/>
                <a:sym typeface="Arial"/>
              </a:rPr>
              <a:t>by running the necessary reports then use those information to test the features which execute this code.</a:t>
            </a:r>
          </a:p>
          <a:p>
            <a:pPr eaLnBrk="1" fontAlgn="auto" hangingPunct="1">
              <a:spcBef>
                <a:spcPts val="0"/>
              </a:spcBef>
              <a:spcAft>
                <a:spcPts val="0"/>
              </a:spcAft>
              <a:buClr>
                <a:srgbClr val="000000"/>
              </a:buClr>
            </a:pPr>
            <a:endParaRPr lang="en-US" sz="2000" kern="0" dirty="0">
              <a:solidFill>
                <a:srgbClr val="000000"/>
              </a:solidFill>
              <a:latin typeface="Arial"/>
              <a:cs typeface="Arial"/>
              <a:sym typeface="Arial"/>
            </a:endParaRPr>
          </a:p>
          <a:p>
            <a:pPr eaLnBrk="1" fontAlgn="auto" hangingPunct="1">
              <a:spcBef>
                <a:spcPts val="0"/>
              </a:spcBef>
              <a:spcAft>
                <a:spcPts val="0"/>
              </a:spcAft>
              <a:buClr>
                <a:srgbClr val="000000"/>
              </a:buClr>
            </a:pPr>
            <a:r>
              <a:rPr lang="en-US" sz="2000" kern="0" dirty="0">
                <a:solidFill>
                  <a:srgbClr val="000000"/>
                </a:solidFill>
                <a:latin typeface="Arial"/>
                <a:cs typeface="Arial"/>
                <a:sym typeface="Arial"/>
              </a:rPr>
              <a:t>Even if your project only contains brand new code, make sure to check whether it interacts with older code via APIs etc. and make sure the interaction does not lead to bugs.</a:t>
            </a:r>
          </a:p>
        </p:txBody>
      </p:sp>
      <p:sp>
        <p:nvSpPr>
          <p:cNvPr id="5" name="Slide Number Placeholder 4">
            <a:extLst>
              <a:ext uri="{FF2B5EF4-FFF2-40B4-BE49-F238E27FC236}">
                <a16:creationId xmlns:a16="http://schemas.microsoft.com/office/drawing/2014/main" id="{D2420B88-A0F7-8284-CE78-6DCDED938918}"/>
              </a:ext>
            </a:extLst>
          </p:cNvPr>
          <p:cNvSpPr>
            <a:spLocks noGrp="1"/>
          </p:cNvSpPr>
          <p:nvPr>
            <p:ph type="sldNum" idx="12"/>
          </p:nvPr>
        </p:nvSpPr>
        <p:spPr/>
        <p:txBody>
          <a:bodyPr/>
          <a:lstStyle/>
          <a:p>
            <a:pPr>
              <a:spcBef>
                <a:spcPts val="0"/>
              </a:spcBef>
              <a:spcAft>
                <a:spcPts val="0"/>
              </a:spcAft>
            </a:pPr>
            <a:fld id="{00000000-1234-1234-1234-123412341234}" type="slidenum">
              <a:rPr lang="en-GB" smtClean="0"/>
              <a:pPr>
                <a:spcBef>
                  <a:spcPts val="0"/>
                </a:spcBef>
                <a:spcAft>
                  <a:spcPts val="0"/>
                </a:spcAft>
              </a:pPr>
              <a:t>68</a:t>
            </a:fld>
            <a:endParaRPr lang="en-GB"/>
          </a:p>
        </p:txBody>
      </p:sp>
    </p:spTree>
    <p:extLst>
      <p:ext uri="{BB962C8B-B14F-4D97-AF65-F5344CB8AC3E}">
        <p14:creationId xmlns:p14="http://schemas.microsoft.com/office/powerpoint/2010/main" val="10889486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3" name="Rectangle 2"/>
          <p:cNvSpPr/>
          <p:nvPr/>
        </p:nvSpPr>
        <p:spPr>
          <a:xfrm>
            <a:off x="131672" y="3479273"/>
            <a:ext cx="2237777" cy="769441"/>
          </a:xfrm>
          <a:prstGeom prst="rect">
            <a:avLst/>
          </a:prstGeom>
        </p:spPr>
        <p:txBody>
          <a:bodyPr wrap="square">
            <a:spAutoFit/>
          </a:bodyPr>
          <a:lstStyle/>
          <a:p>
            <a:pPr algn="ctr" eaLnBrk="1" hangingPunct="1">
              <a:defRPr/>
            </a:pPr>
            <a:r>
              <a:rPr lang="en-US" sz="2200" b="1" kern="0" dirty="0">
                <a:solidFill>
                  <a:srgbClr val="1A1A1A"/>
                </a:solidFill>
                <a:cs typeface="Arial" charset="0"/>
                <a:sym typeface="Arial"/>
              </a:rPr>
              <a:t>All-Nighter Tour</a:t>
            </a:r>
          </a:p>
        </p:txBody>
      </p:sp>
      <p:sp>
        <p:nvSpPr>
          <p:cNvPr id="4" name="Rectangle 3"/>
          <p:cNvSpPr/>
          <p:nvPr/>
        </p:nvSpPr>
        <p:spPr>
          <a:xfrm>
            <a:off x="2369448" y="1894222"/>
            <a:ext cx="6774552" cy="3985706"/>
          </a:xfrm>
          <a:prstGeom prst="rect">
            <a:avLst/>
          </a:prstGeom>
        </p:spPr>
        <p:txBody>
          <a:bodyPr wrap="square">
            <a:spAutoFit/>
          </a:bodyPr>
          <a:lstStyle/>
          <a:p>
            <a:pPr eaLnBrk="1" fontAlgn="auto" hangingPunct="1">
              <a:spcBef>
                <a:spcPts val="0"/>
              </a:spcBef>
              <a:spcAft>
                <a:spcPts val="0"/>
              </a:spcAft>
              <a:buClr>
                <a:srgbClr val="000000"/>
              </a:buClr>
            </a:pPr>
            <a:r>
              <a:rPr lang="en-US" sz="2300" b="1" kern="0" dirty="0">
                <a:solidFill>
                  <a:srgbClr val="000000"/>
                </a:solidFill>
                <a:latin typeface="Arial"/>
                <a:cs typeface="Arial"/>
                <a:sym typeface="Arial"/>
              </a:rPr>
              <a:t>Idea:</a:t>
            </a:r>
            <a:r>
              <a:rPr lang="en-US" sz="2300" kern="0" dirty="0">
                <a:solidFill>
                  <a:srgbClr val="000000"/>
                </a:solidFill>
                <a:latin typeface="Arial"/>
                <a:cs typeface="Arial"/>
                <a:sym typeface="Arial"/>
              </a:rPr>
              <a:t> A lot of bugs only happen if the software has been </a:t>
            </a:r>
            <a:r>
              <a:rPr lang="en-US" sz="2300" b="1" kern="0" dirty="0">
                <a:solidFill>
                  <a:srgbClr val="000000"/>
                </a:solidFill>
                <a:latin typeface="Arial"/>
                <a:cs typeface="Arial"/>
                <a:sym typeface="Arial"/>
              </a:rPr>
              <a:t>running for a long time</a:t>
            </a:r>
            <a:r>
              <a:rPr lang="en-US" sz="2300" kern="0" dirty="0">
                <a:solidFill>
                  <a:srgbClr val="000000"/>
                </a:solidFill>
                <a:latin typeface="Arial"/>
                <a:cs typeface="Arial"/>
                <a:sym typeface="Arial"/>
              </a:rPr>
              <a:t>, for example such bugs could be memory leaks. </a:t>
            </a:r>
          </a:p>
          <a:p>
            <a:pPr eaLnBrk="1" fontAlgn="auto" hangingPunct="1">
              <a:spcBef>
                <a:spcPts val="0"/>
              </a:spcBef>
              <a:spcAft>
                <a:spcPts val="0"/>
              </a:spcAft>
              <a:buClr>
                <a:srgbClr val="000000"/>
              </a:buClr>
            </a:pPr>
            <a:endParaRPr lang="en-US" sz="2300" kern="0" dirty="0">
              <a:solidFill>
                <a:srgbClr val="000000"/>
              </a:solidFill>
              <a:latin typeface="Arial"/>
              <a:cs typeface="Arial"/>
              <a:sym typeface="Arial"/>
            </a:endParaRPr>
          </a:p>
          <a:p>
            <a:pPr eaLnBrk="1" fontAlgn="auto" hangingPunct="1">
              <a:spcBef>
                <a:spcPts val="0"/>
              </a:spcBef>
              <a:spcAft>
                <a:spcPts val="0"/>
              </a:spcAft>
              <a:buClr>
                <a:srgbClr val="000000"/>
              </a:buClr>
            </a:pPr>
            <a:r>
              <a:rPr lang="en-US" sz="2300" kern="0" dirty="0">
                <a:solidFill>
                  <a:srgbClr val="000000"/>
                </a:solidFill>
                <a:latin typeface="Arial"/>
                <a:cs typeface="Arial"/>
                <a:sym typeface="Arial"/>
              </a:rPr>
              <a:t>The task of the All-nighter tour is to simulate this scenario. </a:t>
            </a:r>
          </a:p>
          <a:p>
            <a:pPr eaLnBrk="1" fontAlgn="auto" hangingPunct="1">
              <a:spcBef>
                <a:spcPts val="0"/>
              </a:spcBef>
              <a:spcAft>
                <a:spcPts val="0"/>
              </a:spcAft>
              <a:buClr>
                <a:srgbClr val="000000"/>
              </a:buClr>
            </a:pPr>
            <a:endParaRPr lang="en-US" sz="2300" kern="0" dirty="0">
              <a:solidFill>
                <a:srgbClr val="000000"/>
              </a:solidFill>
              <a:latin typeface="Arial"/>
              <a:cs typeface="Arial"/>
              <a:sym typeface="Arial"/>
            </a:endParaRPr>
          </a:p>
          <a:p>
            <a:pPr eaLnBrk="1" fontAlgn="auto" hangingPunct="1">
              <a:spcBef>
                <a:spcPts val="0"/>
              </a:spcBef>
              <a:spcAft>
                <a:spcPts val="0"/>
              </a:spcAft>
              <a:buClr>
                <a:srgbClr val="000000"/>
              </a:buClr>
            </a:pPr>
            <a:r>
              <a:rPr lang="en-US" sz="2300" kern="0" dirty="0">
                <a:solidFill>
                  <a:srgbClr val="000000"/>
                </a:solidFill>
                <a:latin typeface="Arial"/>
                <a:cs typeface="Arial"/>
                <a:sym typeface="Arial"/>
              </a:rPr>
              <a:t>In order to simulate long running applications, etc. it is often necessary to build some sort of test infrastructure and get computers which are not turned off overnight.</a:t>
            </a:r>
          </a:p>
        </p:txBody>
      </p:sp>
      <p:sp>
        <p:nvSpPr>
          <p:cNvPr id="5" name="Slide Number Placeholder 4">
            <a:extLst>
              <a:ext uri="{FF2B5EF4-FFF2-40B4-BE49-F238E27FC236}">
                <a16:creationId xmlns:a16="http://schemas.microsoft.com/office/drawing/2014/main" id="{6E8A6D94-6B60-1186-6338-4BD60BF9DD0A}"/>
              </a:ext>
            </a:extLst>
          </p:cNvPr>
          <p:cNvSpPr>
            <a:spLocks noGrp="1"/>
          </p:cNvSpPr>
          <p:nvPr>
            <p:ph type="sldNum" idx="12"/>
          </p:nvPr>
        </p:nvSpPr>
        <p:spPr/>
        <p:txBody>
          <a:bodyPr/>
          <a:lstStyle/>
          <a:p>
            <a:pPr>
              <a:spcBef>
                <a:spcPts val="0"/>
              </a:spcBef>
              <a:spcAft>
                <a:spcPts val="0"/>
              </a:spcAft>
            </a:pPr>
            <a:fld id="{00000000-1234-1234-1234-123412341234}" type="slidenum">
              <a:rPr lang="en-GB" smtClean="0"/>
              <a:pPr>
                <a:spcBef>
                  <a:spcPts val="0"/>
                </a:spcBef>
                <a:spcAft>
                  <a:spcPts val="0"/>
                </a:spcAft>
              </a:pPr>
              <a:t>69</a:t>
            </a:fld>
            <a:endParaRPr lang="en-GB"/>
          </a:p>
        </p:txBody>
      </p:sp>
    </p:spTree>
    <p:extLst>
      <p:ext uri="{BB962C8B-B14F-4D97-AF65-F5344CB8AC3E}">
        <p14:creationId xmlns:p14="http://schemas.microsoft.com/office/powerpoint/2010/main" val="2063878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509588" y="350838"/>
            <a:ext cx="8229600" cy="1143000"/>
          </a:xfrm>
        </p:spPr>
        <p:txBody>
          <a:bodyPr/>
          <a:lstStyle/>
          <a:p>
            <a:r>
              <a:rPr lang="en-US">
                <a:latin typeface="Times New Roman" pitchFamily="18" charset="0"/>
              </a:rPr>
              <a:t>Taxonomy of System Tests</a:t>
            </a:r>
          </a:p>
        </p:txBody>
      </p:sp>
      <p:pic>
        <p:nvPicPr>
          <p:cNvPr id="7171" name="Picture 5" descr="systemtest"/>
          <p:cNvPicPr>
            <a:picLocks noGrp="1" noChangeAspect="1" noChangeArrowheads="1"/>
          </p:cNvPicPr>
          <p:nvPr>
            <p:ph idx="1"/>
          </p:nvPr>
        </p:nvPicPr>
        <p:blipFill>
          <a:blip r:embed="rId3" cstate="print"/>
          <a:srcRect/>
          <a:stretch>
            <a:fillRect/>
          </a:stretch>
        </p:blipFill>
        <p:spPr>
          <a:xfrm>
            <a:off x="1986822" y="1632858"/>
            <a:ext cx="4225570" cy="4415246"/>
          </a:xfrm>
        </p:spPr>
      </p:pic>
      <p:sp>
        <p:nvSpPr>
          <p:cNvPr id="7173" name="Text Box 6"/>
          <p:cNvSpPr txBox="1">
            <a:spLocks noChangeArrowheads="1"/>
          </p:cNvSpPr>
          <p:nvPr/>
        </p:nvSpPr>
        <p:spPr bwMode="auto">
          <a:xfrm>
            <a:off x="2428875" y="5997575"/>
            <a:ext cx="4878388" cy="369332"/>
          </a:xfrm>
          <a:prstGeom prst="rect">
            <a:avLst/>
          </a:prstGeom>
          <a:noFill/>
          <a:ln w="12700">
            <a:noFill/>
            <a:miter lim="800000"/>
            <a:headEnd type="none" w="sm" len="sm"/>
            <a:tailEnd type="none" w="sm" len="sm"/>
          </a:ln>
        </p:spPr>
        <p:txBody>
          <a:bodyPr>
            <a:spAutoFit/>
          </a:bodyPr>
          <a:lstStyle/>
          <a:p>
            <a:pPr>
              <a:spcBef>
                <a:spcPct val="50000"/>
              </a:spcBef>
            </a:pPr>
            <a:r>
              <a:rPr lang="en-US" b="0" dirty="0">
                <a:solidFill>
                  <a:srgbClr val="000000"/>
                </a:solidFill>
              </a:rPr>
              <a:t>Types of system tests</a:t>
            </a:r>
            <a:endParaRPr lang="en-US" sz="1200" b="0" dirty="0">
              <a:solidFill>
                <a:srgbClr val="000000"/>
              </a:solidFill>
            </a:endParaRPr>
          </a:p>
        </p:txBody>
      </p:sp>
      <p:sp>
        <p:nvSpPr>
          <p:cNvPr id="2" name="Footer Placeholder 1">
            <a:extLst>
              <a:ext uri="{FF2B5EF4-FFF2-40B4-BE49-F238E27FC236}">
                <a16:creationId xmlns:a16="http://schemas.microsoft.com/office/drawing/2014/main" id="{6D3E3125-D733-B583-81D1-5D606A710893}"/>
              </a:ext>
            </a:extLst>
          </p:cNvPr>
          <p:cNvSpPr>
            <a:spLocks noGrp="1"/>
          </p:cNvSpPr>
          <p:nvPr>
            <p:ph type="ftr" sz="quarter" idx="11"/>
          </p:nvPr>
        </p:nvSpPr>
        <p:spPr/>
        <p:txBody>
          <a:bodyPr/>
          <a:lstStyle/>
          <a:p>
            <a:pPr>
              <a:defRPr/>
            </a:pPr>
            <a:r>
              <a:rPr lang="en-US"/>
              <a:t>-</a:t>
            </a:r>
          </a:p>
        </p:txBody>
      </p:sp>
      <p:sp>
        <p:nvSpPr>
          <p:cNvPr id="3" name="Slide Number Placeholder 2">
            <a:extLst>
              <a:ext uri="{FF2B5EF4-FFF2-40B4-BE49-F238E27FC236}">
                <a16:creationId xmlns:a16="http://schemas.microsoft.com/office/drawing/2014/main" id="{1C9A4186-90E9-62DA-954A-B978438DDF6A}"/>
              </a:ext>
            </a:extLst>
          </p:cNvPr>
          <p:cNvSpPr>
            <a:spLocks noGrp="1"/>
          </p:cNvSpPr>
          <p:nvPr>
            <p:ph type="sldNum" sz="quarter" idx="12"/>
          </p:nvPr>
        </p:nvSpPr>
        <p:spPr/>
        <p:txBody>
          <a:bodyPr/>
          <a:lstStyle/>
          <a:p>
            <a:pPr>
              <a:defRPr/>
            </a:pPr>
            <a:fld id="{C37FF4DA-2B87-4085-9933-4E96F762EFF0}" type="slidenum">
              <a:rPr lang="en-US" smtClean="0"/>
              <a:pPr>
                <a:defRPr/>
              </a:pPr>
              <a:t>7</a:t>
            </a:fld>
            <a:endParaRPr lang="en-US"/>
          </a:p>
        </p:txBody>
      </p:sp>
      <p:sp>
        <p:nvSpPr>
          <p:cNvPr id="4" name="Arrow: Left 3">
            <a:extLst>
              <a:ext uri="{FF2B5EF4-FFF2-40B4-BE49-F238E27FC236}">
                <a16:creationId xmlns:a16="http://schemas.microsoft.com/office/drawing/2014/main" id="{C333EF6E-6DC0-B2A8-EE57-F3AC59C2E0C7}"/>
              </a:ext>
            </a:extLst>
          </p:cNvPr>
          <p:cNvSpPr/>
          <p:nvPr/>
        </p:nvSpPr>
        <p:spPr>
          <a:xfrm>
            <a:off x="6270623" y="1632858"/>
            <a:ext cx="97840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4873075"/>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3" name="Rectangle 2"/>
          <p:cNvSpPr/>
          <p:nvPr/>
        </p:nvSpPr>
        <p:spPr>
          <a:xfrm>
            <a:off x="131672" y="3479273"/>
            <a:ext cx="2237777" cy="769441"/>
          </a:xfrm>
          <a:prstGeom prst="rect">
            <a:avLst/>
          </a:prstGeom>
        </p:spPr>
        <p:txBody>
          <a:bodyPr wrap="square">
            <a:spAutoFit/>
          </a:bodyPr>
          <a:lstStyle/>
          <a:p>
            <a:pPr algn="ctr" eaLnBrk="1" hangingPunct="1">
              <a:defRPr/>
            </a:pPr>
            <a:r>
              <a:rPr lang="en-US" sz="2200" b="1" kern="0" dirty="0">
                <a:solidFill>
                  <a:srgbClr val="1A1A1A"/>
                </a:solidFill>
                <a:cs typeface="Arial" charset="0"/>
                <a:sym typeface="Arial"/>
              </a:rPr>
              <a:t>Rained-out Tour</a:t>
            </a:r>
          </a:p>
        </p:txBody>
      </p:sp>
      <p:sp>
        <p:nvSpPr>
          <p:cNvPr id="4" name="Rectangle 3"/>
          <p:cNvSpPr/>
          <p:nvPr/>
        </p:nvSpPr>
        <p:spPr>
          <a:xfrm>
            <a:off x="2369448" y="1894222"/>
            <a:ext cx="6774552" cy="3416320"/>
          </a:xfrm>
          <a:prstGeom prst="rect">
            <a:avLst/>
          </a:prstGeom>
        </p:spPr>
        <p:txBody>
          <a:bodyPr wrap="square">
            <a:spAutoFit/>
          </a:bodyPr>
          <a:lstStyle/>
          <a:p>
            <a:pPr eaLnBrk="1" fontAlgn="auto" hangingPunct="1">
              <a:spcBef>
                <a:spcPts val="0"/>
              </a:spcBef>
              <a:spcAft>
                <a:spcPts val="0"/>
              </a:spcAft>
              <a:buClr>
                <a:srgbClr val="000000"/>
              </a:buClr>
            </a:pPr>
            <a:r>
              <a:rPr lang="en-US" sz="2400" b="1" kern="0" dirty="0">
                <a:solidFill>
                  <a:srgbClr val="000000"/>
                </a:solidFill>
                <a:latin typeface="Arial"/>
                <a:cs typeface="Arial"/>
                <a:sym typeface="Arial"/>
              </a:rPr>
              <a:t>Idea:</a:t>
            </a:r>
            <a:r>
              <a:rPr lang="en-US" sz="2400" kern="0" dirty="0">
                <a:solidFill>
                  <a:srgbClr val="000000"/>
                </a:solidFill>
                <a:latin typeface="Arial"/>
                <a:cs typeface="Arial"/>
                <a:sym typeface="Arial"/>
              </a:rPr>
              <a:t> In this tour you </a:t>
            </a:r>
            <a:r>
              <a:rPr lang="en-US" sz="2400" b="1" kern="0" dirty="0">
                <a:solidFill>
                  <a:srgbClr val="000000"/>
                </a:solidFill>
                <a:latin typeface="Arial"/>
                <a:cs typeface="Arial"/>
                <a:sym typeface="Arial"/>
              </a:rPr>
              <a:t>use the cancel button A LOT</a:t>
            </a:r>
            <a:r>
              <a:rPr lang="en-US" sz="2400" kern="0" dirty="0">
                <a:solidFill>
                  <a:srgbClr val="000000"/>
                </a:solidFill>
                <a:latin typeface="Arial"/>
                <a:cs typeface="Arial"/>
                <a:sym typeface="Arial"/>
              </a:rPr>
              <a:t>! Execute every kind of long running job, process and make sure that it is possible to cancel it. </a:t>
            </a:r>
          </a:p>
          <a:p>
            <a:pPr eaLnBrk="1" fontAlgn="auto" hangingPunct="1">
              <a:spcBef>
                <a:spcPts val="0"/>
              </a:spcBef>
              <a:spcAft>
                <a:spcPts val="0"/>
              </a:spcAft>
              <a:buClr>
                <a:srgbClr val="000000"/>
              </a:buClr>
            </a:pPr>
            <a:endParaRPr lang="en-US" sz="2400" kern="0" dirty="0">
              <a:solidFill>
                <a:srgbClr val="000000"/>
              </a:solidFill>
              <a:latin typeface="Arial"/>
              <a:cs typeface="Arial"/>
              <a:sym typeface="Arial"/>
            </a:endParaRPr>
          </a:p>
          <a:p>
            <a:pPr eaLnBrk="1" fontAlgn="auto" hangingPunct="1">
              <a:spcBef>
                <a:spcPts val="0"/>
              </a:spcBef>
              <a:spcAft>
                <a:spcPts val="0"/>
              </a:spcAft>
              <a:buClr>
                <a:srgbClr val="000000"/>
              </a:buClr>
            </a:pPr>
            <a:r>
              <a:rPr lang="en-US" sz="2400" kern="0" dirty="0">
                <a:solidFill>
                  <a:srgbClr val="000000"/>
                </a:solidFill>
                <a:latin typeface="Arial"/>
                <a:cs typeface="Arial"/>
                <a:sym typeface="Arial"/>
              </a:rPr>
              <a:t>Examples for such scenarios are file transfers, batch jobs, complicated searches, etc. Start such features and use the cancel button or hit the Escape key.</a:t>
            </a:r>
          </a:p>
        </p:txBody>
      </p:sp>
      <p:sp>
        <p:nvSpPr>
          <p:cNvPr id="5" name="Slide Number Placeholder 4">
            <a:extLst>
              <a:ext uri="{FF2B5EF4-FFF2-40B4-BE49-F238E27FC236}">
                <a16:creationId xmlns:a16="http://schemas.microsoft.com/office/drawing/2014/main" id="{AC4C8B5E-F876-AE7C-B1AA-FACC2EC28A5D}"/>
              </a:ext>
            </a:extLst>
          </p:cNvPr>
          <p:cNvSpPr>
            <a:spLocks noGrp="1"/>
          </p:cNvSpPr>
          <p:nvPr>
            <p:ph type="sldNum" idx="12"/>
          </p:nvPr>
        </p:nvSpPr>
        <p:spPr/>
        <p:txBody>
          <a:bodyPr/>
          <a:lstStyle/>
          <a:p>
            <a:pPr>
              <a:spcBef>
                <a:spcPts val="0"/>
              </a:spcBef>
              <a:spcAft>
                <a:spcPts val="0"/>
              </a:spcAft>
            </a:pPr>
            <a:fld id="{00000000-1234-1234-1234-123412341234}" type="slidenum">
              <a:rPr lang="en-GB" smtClean="0"/>
              <a:pPr>
                <a:spcBef>
                  <a:spcPts val="0"/>
                </a:spcBef>
                <a:spcAft>
                  <a:spcPts val="0"/>
                </a:spcAft>
              </a:pPr>
              <a:t>70</a:t>
            </a:fld>
            <a:endParaRPr lang="en-GB"/>
          </a:p>
        </p:txBody>
      </p:sp>
    </p:spTree>
    <p:extLst>
      <p:ext uri="{BB962C8B-B14F-4D97-AF65-F5344CB8AC3E}">
        <p14:creationId xmlns:p14="http://schemas.microsoft.com/office/powerpoint/2010/main" val="137513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3" name="Rectangle 2"/>
          <p:cNvSpPr/>
          <p:nvPr/>
        </p:nvSpPr>
        <p:spPr>
          <a:xfrm>
            <a:off x="131672" y="3479273"/>
            <a:ext cx="2237777" cy="1538883"/>
          </a:xfrm>
          <a:prstGeom prst="rect">
            <a:avLst/>
          </a:prstGeom>
        </p:spPr>
        <p:txBody>
          <a:bodyPr wrap="square">
            <a:spAutoFit/>
          </a:bodyPr>
          <a:lstStyle/>
          <a:p>
            <a:pPr algn="ctr" eaLnBrk="1" hangingPunct="1">
              <a:defRPr/>
            </a:pPr>
            <a:r>
              <a:rPr lang="en-US" sz="2400" b="1" kern="0" dirty="0">
                <a:solidFill>
                  <a:srgbClr val="1A1A1A"/>
                </a:solidFill>
                <a:latin typeface="Arial"/>
                <a:cs typeface="Arial"/>
                <a:sym typeface="Arial"/>
              </a:rPr>
              <a:t>Guidebook Tour (F1 Tour)</a:t>
            </a:r>
            <a:br>
              <a:rPr lang="en-US" sz="2400" b="1" kern="0" dirty="0">
                <a:solidFill>
                  <a:srgbClr val="1A9988"/>
                </a:solidFill>
                <a:latin typeface="Arial"/>
                <a:cs typeface="Arial"/>
                <a:sym typeface="Arial"/>
              </a:rPr>
            </a:br>
            <a:endParaRPr lang="en-US" sz="2200" b="1" kern="0" dirty="0">
              <a:solidFill>
                <a:srgbClr val="1A1A1A"/>
              </a:solidFill>
              <a:cs typeface="Arial" charset="0"/>
              <a:sym typeface="Arial"/>
            </a:endParaRPr>
          </a:p>
        </p:txBody>
      </p:sp>
      <p:sp>
        <p:nvSpPr>
          <p:cNvPr id="4" name="Rectangle 3"/>
          <p:cNvSpPr/>
          <p:nvPr/>
        </p:nvSpPr>
        <p:spPr>
          <a:xfrm>
            <a:off x="2282362" y="1611193"/>
            <a:ext cx="6774552" cy="4154984"/>
          </a:xfrm>
          <a:prstGeom prst="rect">
            <a:avLst/>
          </a:prstGeom>
        </p:spPr>
        <p:txBody>
          <a:bodyPr wrap="square">
            <a:spAutoFit/>
          </a:bodyPr>
          <a:lstStyle/>
          <a:p>
            <a:pPr eaLnBrk="1" fontAlgn="auto" hangingPunct="1">
              <a:spcBef>
                <a:spcPts val="0"/>
              </a:spcBef>
              <a:spcAft>
                <a:spcPts val="0"/>
              </a:spcAft>
              <a:buClr>
                <a:srgbClr val="000000"/>
              </a:buClr>
            </a:pPr>
            <a:r>
              <a:rPr lang="en-US" sz="2400" b="1" kern="0" dirty="0">
                <a:solidFill>
                  <a:srgbClr val="000000"/>
                </a:solidFill>
                <a:latin typeface="Arial"/>
                <a:cs typeface="Arial"/>
                <a:sym typeface="Arial"/>
              </a:rPr>
              <a:t>Idea:</a:t>
            </a:r>
            <a:r>
              <a:rPr lang="en-US" sz="2400" kern="0" dirty="0">
                <a:solidFill>
                  <a:srgbClr val="000000"/>
                </a:solidFill>
                <a:latin typeface="Arial"/>
                <a:cs typeface="Arial"/>
                <a:sym typeface="Arial"/>
              </a:rPr>
              <a:t> Use the product documentation as a guide through the application. </a:t>
            </a:r>
          </a:p>
          <a:p>
            <a:pPr eaLnBrk="1" fontAlgn="auto" hangingPunct="1">
              <a:spcBef>
                <a:spcPts val="0"/>
              </a:spcBef>
              <a:spcAft>
                <a:spcPts val="0"/>
              </a:spcAft>
              <a:buClr>
                <a:srgbClr val="000000"/>
              </a:buClr>
            </a:pPr>
            <a:endParaRPr lang="en-US" sz="2400" kern="0" dirty="0">
              <a:solidFill>
                <a:srgbClr val="000000"/>
              </a:solidFill>
              <a:latin typeface="Arial"/>
              <a:cs typeface="Arial"/>
              <a:sym typeface="Arial"/>
            </a:endParaRPr>
          </a:p>
          <a:p>
            <a:pPr eaLnBrk="1" fontAlgn="auto" hangingPunct="1">
              <a:spcBef>
                <a:spcPts val="0"/>
              </a:spcBef>
              <a:spcAft>
                <a:spcPts val="0"/>
              </a:spcAft>
              <a:buClr>
                <a:srgbClr val="000000"/>
              </a:buClr>
            </a:pPr>
            <a:r>
              <a:rPr lang="en-US" sz="2400" kern="0" dirty="0">
                <a:solidFill>
                  <a:srgbClr val="000000"/>
                </a:solidFill>
                <a:latin typeface="Arial"/>
                <a:cs typeface="Arial"/>
                <a:sym typeface="Arial"/>
              </a:rPr>
              <a:t>Re-use </a:t>
            </a:r>
            <a:r>
              <a:rPr lang="en-US" sz="2400" kern="0" dirty="0" err="1">
                <a:solidFill>
                  <a:srgbClr val="000000"/>
                </a:solidFill>
                <a:latin typeface="Arial"/>
                <a:cs typeface="Arial"/>
                <a:sym typeface="Arial"/>
              </a:rPr>
              <a:t>HowTo's</a:t>
            </a:r>
            <a:r>
              <a:rPr lang="en-US" sz="2400" kern="0" dirty="0">
                <a:solidFill>
                  <a:srgbClr val="000000"/>
                </a:solidFill>
                <a:latin typeface="Arial"/>
                <a:cs typeface="Arial"/>
                <a:sym typeface="Arial"/>
              </a:rPr>
              <a:t> and tutorials. </a:t>
            </a:r>
          </a:p>
          <a:p>
            <a:pPr eaLnBrk="1" fontAlgn="auto" hangingPunct="1">
              <a:spcBef>
                <a:spcPts val="0"/>
              </a:spcBef>
              <a:spcAft>
                <a:spcPts val="0"/>
              </a:spcAft>
              <a:buClr>
                <a:srgbClr val="000000"/>
              </a:buClr>
            </a:pPr>
            <a:endParaRPr lang="en-US" sz="2400" kern="0" dirty="0">
              <a:solidFill>
                <a:srgbClr val="000000"/>
              </a:solidFill>
              <a:latin typeface="Arial"/>
              <a:cs typeface="Arial"/>
              <a:sym typeface="Arial"/>
            </a:endParaRPr>
          </a:p>
          <a:p>
            <a:pPr eaLnBrk="1" fontAlgn="auto" hangingPunct="1">
              <a:spcBef>
                <a:spcPts val="0"/>
              </a:spcBef>
              <a:spcAft>
                <a:spcPts val="0"/>
              </a:spcAft>
              <a:buClr>
                <a:srgbClr val="000000"/>
              </a:buClr>
            </a:pPr>
            <a:r>
              <a:rPr lang="en-US" sz="2400" kern="0" dirty="0">
                <a:solidFill>
                  <a:srgbClr val="000000"/>
                </a:solidFill>
                <a:latin typeface="Arial"/>
                <a:cs typeface="Arial"/>
                <a:sym typeface="Arial"/>
              </a:rPr>
              <a:t>Try use cases/details described in educational documents (BC400/401, ...). </a:t>
            </a:r>
          </a:p>
          <a:p>
            <a:pPr eaLnBrk="1" fontAlgn="auto" hangingPunct="1">
              <a:spcBef>
                <a:spcPts val="0"/>
              </a:spcBef>
              <a:spcAft>
                <a:spcPts val="0"/>
              </a:spcAft>
              <a:buClr>
                <a:srgbClr val="000000"/>
              </a:buClr>
            </a:pPr>
            <a:endParaRPr lang="en-US" sz="2400" kern="0" dirty="0">
              <a:solidFill>
                <a:srgbClr val="000000"/>
              </a:solidFill>
              <a:latin typeface="Arial"/>
              <a:cs typeface="Arial"/>
              <a:sym typeface="Arial"/>
            </a:endParaRPr>
          </a:p>
          <a:p>
            <a:pPr eaLnBrk="1" fontAlgn="auto" hangingPunct="1">
              <a:spcBef>
                <a:spcPts val="0"/>
              </a:spcBef>
              <a:spcAft>
                <a:spcPts val="0"/>
              </a:spcAft>
              <a:buClr>
                <a:srgbClr val="000000"/>
              </a:buClr>
            </a:pPr>
            <a:r>
              <a:rPr lang="en-US" sz="2400" kern="0" dirty="0">
                <a:solidFill>
                  <a:srgbClr val="000000"/>
                </a:solidFill>
                <a:latin typeface="Arial"/>
                <a:cs typeface="Arial"/>
                <a:sym typeface="Arial"/>
              </a:rPr>
              <a:t>After the tests the documentation should not contain any mistakes and all features should work exactly as documented.</a:t>
            </a:r>
          </a:p>
        </p:txBody>
      </p:sp>
      <p:sp>
        <p:nvSpPr>
          <p:cNvPr id="5" name="Slide Number Placeholder 4">
            <a:extLst>
              <a:ext uri="{FF2B5EF4-FFF2-40B4-BE49-F238E27FC236}">
                <a16:creationId xmlns:a16="http://schemas.microsoft.com/office/drawing/2014/main" id="{321E8D38-5132-1C28-5DCF-32250A0E6F44}"/>
              </a:ext>
            </a:extLst>
          </p:cNvPr>
          <p:cNvSpPr>
            <a:spLocks noGrp="1"/>
          </p:cNvSpPr>
          <p:nvPr>
            <p:ph type="sldNum" idx="12"/>
          </p:nvPr>
        </p:nvSpPr>
        <p:spPr/>
        <p:txBody>
          <a:bodyPr/>
          <a:lstStyle/>
          <a:p>
            <a:pPr>
              <a:spcBef>
                <a:spcPts val="0"/>
              </a:spcBef>
              <a:spcAft>
                <a:spcPts val="0"/>
              </a:spcAft>
            </a:pPr>
            <a:fld id="{00000000-1234-1234-1234-123412341234}" type="slidenum">
              <a:rPr lang="en-GB" smtClean="0"/>
              <a:pPr>
                <a:spcBef>
                  <a:spcPts val="0"/>
                </a:spcBef>
                <a:spcAft>
                  <a:spcPts val="0"/>
                </a:spcAft>
              </a:pPr>
              <a:t>71</a:t>
            </a:fld>
            <a:endParaRPr lang="en-GB"/>
          </a:p>
        </p:txBody>
      </p:sp>
    </p:spTree>
    <p:extLst>
      <p:ext uri="{BB962C8B-B14F-4D97-AF65-F5344CB8AC3E}">
        <p14:creationId xmlns:p14="http://schemas.microsoft.com/office/powerpoint/2010/main" val="21933592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3" name="Rectangle 2"/>
          <p:cNvSpPr/>
          <p:nvPr/>
        </p:nvSpPr>
        <p:spPr>
          <a:xfrm>
            <a:off x="131672" y="3479273"/>
            <a:ext cx="2237777" cy="830997"/>
          </a:xfrm>
          <a:prstGeom prst="rect">
            <a:avLst/>
          </a:prstGeom>
        </p:spPr>
        <p:txBody>
          <a:bodyPr wrap="square">
            <a:spAutoFit/>
          </a:bodyPr>
          <a:lstStyle/>
          <a:p>
            <a:pPr algn="ctr" eaLnBrk="1" hangingPunct="1">
              <a:defRPr/>
            </a:pPr>
            <a:r>
              <a:rPr lang="en-US" sz="2400" b="1" kern="0" dirty="0">
                <a:solidFill>
                  <a:srgbClr val="1A1A1A"/>
                </a:solidFill>
                <a:latin typeface="Arial"/>
                <a:cs typeface="Arial"/>
                <a:sym typeface="Arial"/>
              </a:rPr>
              <a:t>Supporting Actor Tour</a:t>
            </a:r>
            <a:endParaRPr lang="en-US" sz="2200" b="1" kern="0" dirty="0">
              <a:solidFill>
                <a:srgbClr val="1A1A1A"/>
              </a:solidFill>
              <a:cs typeface="Arial" charset="0"/>
              <a:sym typeface="Arial"/>
            </a:endParaRPr>
          </a:p>
        </p:txBody>
      </p:sp>
      <p:sp>
        <p:nvSpPr>
          <p:cNvPr id="4" name="Rectangle 3"/>
          <p:cNvSpPr/>
          <p:nvPr/>
        </p:nvSpPr>
        <p:spPr>
          <a:xfrm>
            <a:off x="2282362" y="1480561"/>
            <a:ext cx="6774552" cy="4093428"/>
          </a:xfrm>
          <a:prstGeom prst="rect">
            <a:avLst/>
          </a:prstGeom>
        </p:spPr>
        <p:txBody>
          <a:bodyPr wrap="square">
            <a:spAutoFit/>
          </a:bodyPr>
          <a:lstStyle/>
          <a:p>
            <a:pPr eaLnBrk="1" fontAlgn="auto" hangingPunct="1">
              <a:spcBef>
                <a:spcPts val="0"/>
              </a:spcBef>
              <a:spcAft>
                <a:spcPts val="0"/>
              </a:spcAft>
              <a:buClr>
                <a:srgbClr val="000000"/>
              </a:buClr>
            </a:pPr>
            <a:r>
              <a:rPr lang="en-US" sz="2000" b="1" kern="0" dirty="0">
                <a:solidFill>
                  <a:srgbClr val="000000"/>
                </a:solidFill>
                <a:latin typeface="Arial"/>
                <a:cs typeface="Arial"/>
                <a:sym typeface="Arial"/>
              </a:rPr>
              <a:t>Idea:</a:t>
            </a:r>
            <a:r>
              <a:rPr lang="en-US" sz="2000" kern="0" dirty="0">
                <a:solidFill>
                  <a:srgbClr val="000000"/>
                </a:solidFill>
                <a:latin typeface="Arial"/>
                <a:cs typeface="Arial"/>
                <a:sym typeface="Arial"/>
              </a:rPr>
              <a:t> DO NOT exactly exercise the features which are in scope of the test case. Instead </a:t>
            </a:r>
            <a:r>
              <a:rPr lang="en-US" sz="2000" b="1" kern="0" dirty="0">
                <a:solidFill>
                  <a:srgbClr val="000000"/>
                </a:solidFill>
                <a:latin typeface="Arial"/>
                <a:cs typeface="Arial"/>
                <a:sym typeface="Arial"/>
              </a:rPr>
              <a:t>test the nearest neighbor. </a:t>
            </a:r>
          </a:p>
          <a:p>
            <a:pPr eaLnBrk="1" fontAlgn="auto" hangingPunct="1">
              <a:spcBef>
                <a:spcPts val="0"/>
              </a:spcBef>
              <a:spcAft>
                <a:spcPts val="0"/>
              </a:spcAft>
              <a:buClr>
                <a:srgbClr val="000000"/>
              </a:buClr>
            </a:pPr>
            <a:endParaRPr lang="en-US" sz="2000" b="1" kern="0" dirty="0">
              <a:solidFill>
                <a:srgbClr val="000000"/>
              </a:solidFill>
              <a:latin typeface="Arial"/>
              <a:cs typeface="Arial"/>
              <a:sym typeface="Arial"/>
            </a:endParaRPr>
          </a:p>
          <a:p>
            <a:pPr eaLnBrk="1" fontAlgn="auto" hangingPunct="1">
              <a:spcBef>
                <a:spcPts val="0"/>
              </a:spcBef>
              <a:spcAft>
                <a:spcPts val="0"/>
              </a:spcAft>
              <a:buClr>
                <a:srgbClr val="000000"/>
              </a:buClr>
            </a:pPr>
            <a:r>
              <a:rPr lang="en-US" sz="2000" kern="0" dirty="0">
                <a:solidFill>
                  <a:srgbClr val="000000"/>
                </a:solidFill>
                <a:latin typeface="Arial"/>
                <a:cs typeface="Arial"/>
                <a:sym typeface="Arial"/>
              </a:rPr>
              <a:t>For example if the test case tells you to use the log in language German use English instead. If you should create a user with a German Address create one with an English address. </a:t>
            </a:r>
          </a:p>
          <a:p>
            <a:pPr eaLnBrk="1" fontAlgn="auto" hangingPunct="1">
              <a:spcBef>
                <a:spcPts val="0"/>
              </a:spcBef>
              <a:spcAft>
                <a:spcPts val="0"/>
              </a:spcAft>
              <a:buClr>
                <a:srgbClr val="000000"/>
              </a:buClr>
            </a:pPr>
            <a:endParaRPr lang="en-US" sz="2000" kern="0" dirty="0">
              <a:solidFill>
                <a:srgbClr val="000000"/>
              </a:solidFill>
              <a:latin typeface="Arial"/>
              <a:cs typeface="Arial"/>
              <a:sym typeface="Arial"/>
            </a:endParaRPr>
          </a:p>
          <a:p>
            <a:pPr eaLnBrk="1" fontAlgn="auto" hangingPunct="1">
              <a:spcBef>
                <a:spcPts val="0"/>
              </a:spcBef>
              <a:spcAft>
                <a:spcPts val="0"/>
              </a:spcAft>
              <a:buClr>
                <a:srgbClr val="000000"/>
              </a:buClr>
            </a:pPr>
            <a:r>
              <a:rPr lang="en-US" sz="2000" kern="0" dirty="0">
                <a:solidFill>
                  <a:srgbClr val="000000"/>
                </a:solidFill>
                <a:latin typeface="Arial"/>
                <a:cs typeface="Arial"/>
                <a:sym typeface="Arial"/>
              </a:rPr>
              <a:t>This variation makes sure that test cases which have successfully been executed for a long time suddenly might find bugs again. It is a cheap way to introduce variations into old test cases.</a:t>
            </a:r>
          </a:p>
        </p:txBody>
      </p:sp>
      <p:sp>
        <p:nvSpPr>
          <p:cNvPr id="5" name="Slide Number Placeholder 4">
            <a:extLst>
              <a:ext uri="{FF2B5EF4-FFF2-40B4-BE49-F238E27FC236}">
                <a16:creationId xmlns:a16="http://schemas.microsoft.com/office/drawing/2014/main" id="{9CDC858C-A779-F460-A837-C403F0DC380F}"/>
              </a:ext>
            </a:extLst>
          </p:cNvPr>
          <p:cNvSpPr>
            <a:spLocks noGrp="1"/>
          </p:cNvSpPr>
          <p:nvPr>
            <p:ph type="sldNum" idx="12"/>
          </p:nvPr>
        </p:nvSpPr>
        <p:spPr/>
        <p:txBody>
          <a:bodyPr/>
          <a:lstStyle/>
          <a:p>
            <a:pPr>
              <a:spcBef>
                <a:spcPts val="0"/>
              </a:spcBef>
              <a:spcAft>
                <a:spcPts val="0"/>
              </a:spcAft>
            </a:pPr>
            <a:fld id="{00000000-1234-1234-1234-123412341234}" type="slidenum">
              <a:rPr lang="en-GB" smtClean="0"/>
              <a:pPr>
                <a:spcBef>
                  <a:spcPts val="0"/>
                </a:spcBef>
                <a:spcAft>
                  <a:spcPts val="0"/>
                </a:spcAft>
              </a:pPr>
              <a:t>72</a:t>
            </a:fld>
            <a:endParaRPr lang="en-GB"/>
          </a:p>
        </p:txBody>
      </p:sp>
    </p:spTree>
    <p:extLst>
      <p:ext uri="{BB962C8B-B14F-4D97-AF65-F5344CB8AC3E}">
        <p14:creationId xmlns:p14="http://schemas.microsoft.com/office/powerpoint/2010/main" val="17030064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3" name="Rectangle 2"/>
          <p:cNvSpPr/>
          <p:nvPr/>
        </p:nvSpPr>
        <p:spPr>
          <a:xfrm>
            <a:off x="131672" y="3479273"/>
            <a:ext cx="2237777" cy="830997"/>
          </a:xfrm>
          <a:prstGeom prst="rect">
            <a:avLst/>
          </a:prstGeom>
        </p:spPr>
        <p:txBody>
          <a:bodyPr wrap="square">
            <a:spAutoFit/>
          </a:bodyPr>
          <a:lstStyle/>
          <a:p>
            <a:pPr algn="ctr" eaLnBrk="1" hangingPunct="1">
              <a:defRPr/>
            </a:pPr>
            <a:r>
              <a:rPr lang="en-US" sz="2400" b="1" kern="0" dirty="0">
                <a:solidFill>
                  <a:srgbClr val="1A1A1A"/>
                </a:solidFill>
                <a:latin typeface="Arial"/>
                <a:cs typeface="Arial"/>
                <a:sym typeface="Arial"/>
              </a:rPr>
              <a:t>Super Model Tour</a:t>
            </a:r>
            <a:endParaRPr lang="en-US" sz="2200" b="1" kern="0" dirty="0">
              <a:solidFill>
                <a:srgbClr val="1A1A1A"/>
              </a:solidFill>
              <a:cs typeface="Arial" charset="0"/>
              <a:sym typeface="Arial"/>
            </a:endParaRPr>
          </a:p>
        </p:txBody>
      </p:sp>
      <p:pic>
        <p:nvPicPr>
          <p:cNvPr id="5" name="Picture 2"/>
          <p:cNvPicPr>
            <a:picLocks noChangeAspect="1" noChangeArrowheads="1"/>
          </p:cNvPicPr>
          <p:nvPr/>
        </p:nvPicPr>
        <p:blipFill>
          <a:blip r:embed="rId3" cstate="print"/>
          <a:srcRect/>
          <a:stretch>
            <a:fillRect/>
          </a:stretch>
        </p:blipFill>
        <p:spPr bwMode="auto">
          <a:xfrm>
            <a:off x="2547257" y="1455964"/>
            <a:ext cx="6096000" cy="3537857"/>
          </a:xfrm>
          <a:prstGeom prst="rect">
            <a:avLst/>
          </a:prstGeom>
          <a:noFill/>
          <a:ln w="9525">
            <a:noFill/>
            <a:miter lim="800000"/>
            <a:headEnd/>
            <a:tailEnd/>
          </a:ln>
        </p:spPr>
      </p:pic>
      <p:sp>
        <p:nvSpPr>
          <p:cNvPr id="6" name="TextBox 5"/>
          <p:cNvSpPr txBox="1"/>
          <p:nvPr/>
        </p:nvSpPr>
        <p:spPr bwMode="auto">
          <a:xfrm>
            <a:off x="3352916" y="5225793"/>
            <a:ext cx="4224233" cy="523220"/>
          </a:xfrm>
          <a:prstGeom prst="rect">
            <a:avLst/>
          </a:prstGeom>
          <a:noFill/>
          <a:ln w="9525">
            <a:noFill/>
            <a:miter lim="800000"/>
            <a:headEnd/>
            <a:tailEnd/>
          </a:ln>
        </p:spPr>
        <p:txBody>
          <a:bodyPr vert="horz" wrap="none" lIns="91440" tIns="45720" rIns="91440" bIns="45720" numCol="1" rtlCol="0" anchor="ctr" anchorCtr="0" compatLnSpc="1">
            <a:prstTxWarp prst="textNoShape">
              <a:avLst/>
            </a:prstTxWarp>
            <a:spAutoFit/>
          </a:bodyPr>
          <a:lstStyle/>
          <a:p>
            <a:pPr algn="ctr" eaLnBrk="1" hangingPunct="1">
              <a:buClr>
                <a:srgbClr val="000000"/>
              </a:buClr>
            </a:pPr>
            <a:r>
              <a:rPr lang="de-DE" sz="2800" kern="0" dirty="0" err="1">
                <a:solidFill>
                  <a:srgbClr val="1A9988"/>
                </a:solidFill>
                <a:cs typeface="Arial" charset="0"/>
                <a:sym typeface="Arial"/>
              </a:rPr>
              <a:t>It‘s</a:t>
            </a:r>
            <a:r>
              <a:rPr lang="de-DE" sz="2800" kern="0" dirty="0">
                <a:solidFill>
                  <a:srgbClr val="1A9988"/>
                </a:solidFill>
                <a:cs typeface="Arial" charset="0"/>
                <a:sym typeface="Arial"/>
              </a:rPr>
              <a:t> all </a:t>
            </a:r>
            <a:r>
              <a:rPr lang="de-DE" sz="2800" kern="0" dirty="0" err="1">
                <a:solidFill>
                  <a:srgbClr val="1A9988"/>
                </a:solidFill>
                <a:cs typeface="Arial" charset="0"/>
                <a:sym typeface="Arial"/>
              </a:rPr>
              <a:t>about</a:t>
            </a:r>
            <a:r>
              <a:rPr lang="de-DE" sz="2800" kern="0" dirty="0">
                <a:solidFill>
                  <a:srgbClr val="1A9988"/>
                </a:solidFill>
                <a:cs typeface="Arial" charset="0"/>
                <a:sym typeface="Arial"/>
              </a:rPr>
              <a:t> </a:t>
            </a:r>
            <a:r>
              <a:rPr lang="de-DE" sz="2800" kern="0" dirty="0" err="1">
                <a:solidFill>
                  <a:srgbClr val="1A9988"/>
                </a:solidFill>
                <a:cs typeface="Arial" charset="0"/>
                <a:sym typeface="Arial"/>
              </a:rPr>
              <a:t>the</a:t>
            </a:r>
            <a:r>
              <a:rPr lang="de-DE" sz="2800" kern="0" dirty="0">
                <a:solidFill>
                  <a:srgbClr val="1A9988"/>
                </a:solidFill>
                <a:cs typeface="Arial" charset="0"/>
                <a:sym typeface="Arial"/>
              </a:rPr>
              <a:t> </a:t>
            </a:r>
            <a:r>
              <a:rPr lang="de-DE" sz="2800" kern="0" dirty="0" err="1">
                <a:solidFill>
                  <a:srgbClr val="1A9988"/>
                </a:solidFill>
                <a:cs typeface="Arial" charset="0"/>
                <a:sym typeface="Arial"/>
              </a:rPr>
              <a:t>look</a:t>
            </a:r>
            <a:r>
              <a:rPr lang="de-DE" sz="2800" kern="0" dirty="0">
                <a:solidFill>
                  <a:srgbClr val="1A9988"/>
                </a:solidFill>
                <a:cs typeface="Arial" charset="0"/>
                <a:sym typeface="Arial"/>
              </a:rPr>
              <a:t>… </a:t>
            </a:r>
            <a:r>
              <a:rPr lang="de-DE" sz="2800" kern="0" dirty="0">
                <a:solidFill>
                  <a:srgbClr val="1A9988"/>
                </a:solidFill>
                <a:cs typeface="Arial" charset="0"/>
                <a:sym typeface="Wingdings" pitchFamily="2" charset="2"/>
              </a:rPr>
              <a:t></a:t>
            </a:r>
            <a:endParaRPr lang="en-US" sz="2800" kern="0" dirty="0">
              <a:solidFill>
                <a:srgbClr val="1A9988"/>
              </a:solidFill>
              <a:cs typeface="Arial" charset="0"/>
              <a:sym typeface="Arial"/>
            </a:endParaRPr>
          </a:p>
        </p:txBody>
      </p:sp>
      <p:sp>
        <p:nvSpPr>
          <p:cNvPr id="4" name="Slide Number Placeholder 3">
            <a:extLst>
              <a:ext uri="{FF2B5EF4-FFF2-40B4-BE49-F238E27FC236}">
                <a16:creationId xmlns:a16="http://schemas.microsoft.com/office/drawing/2014/main" id="{3E879A1D-FF64-F755-502E-0EC2E8A236EE}"/>
              </a:ext>
            </a:extLst>
          </p:cNvPr>
          <p:cNvSpPr>
            <a:spLocks noGrp="1"/>
          </p:cNvSpPr>
          <p:nvPr>
            <p:ph type="sldNum" idx="12"/>
          </p:nvPr>
        </p:nvSpPr>
        <p:spPr/>
        <p:txBody>
          <a:bodyPr/>
          <a:lstStyle/>
          <a:p>
            <a:pPr>
              <a:spcBef>
                <a:spcPts val="0"/>
              </a:spcBef>
              <a:spcAft>
                <a:spcPts val="0"/>
              </a:spcAft>
            </a:pPr>
            <a:fld id="{00000000-1234-1234-1234-123412341234}" type="slidenum">
              <a:rPr lang="en-GB" smtClean="0"/>
              <a:pPr>
                <a:spcBef>
                  <a:spcPts val="0"/>
                </a:spcBef>
                <a:spcAft>
                  <a:spcPts val="0"/>
                </a:spcAft>
              </a:pPr>
              <a:t>73</a:t>
            </a:fld>
            <a:endParaRPr lang="en-GB"/>
          </a:p>
        </p:txBody>
      </p:sp>
    </p:spTree>
    <p:extLst>
      <p:ext uri="{BB962C8B-B14F-4D97-AF65-F5344CB8AC3E}">
        <p14:creationId xmlns:p14="http://schemas.microsoft.com/office/powerpoint/2010/main" val="35847522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Rectangle 2"/>
          <p:cNvSpPr>
            <a:spLocks noGrp="1" noChangeArrowheads="1"/>
          </p:cNvSpPr>
          <p:nvPr>
            <p:ph type="title"/>
          </p:nvPr>
        </p:nvSpPr>
        <p:spPr>
          <a:xfrm>
            <a:off x="1235675" y="857250"/>
            <a:ext cx="6172200" cy="857250"/>
          </a:xfrm>
        </p:spPr>
        <p:txBody>
          <a:bodyPr/>
          <a:lstStyle/>
          <a:p>
            <a:pPr algn="ctr"/>
            <a:r>
              <a:rPr lang="en-US" dirty="0">
                <a:solidFill>
                  <a:schemeClr val="bg2">
                    <a:lumMod val="90000"/>
                    <a:lumOff val="10000"/>
                  </a:schemeClr>
                </a:solidFill>
              </a:rPr>
              <a:t>Exploratory – All Standard Tours</a:t>
            </a:r>
          </a:p>
        </p:txBody>
      </p:sp>
      <p:graphicFrame>
        <p:nvGraphicFramePr>
          <p:cNvPr id="20" name="Table 19"/>
          <p:cNvGraphicFramePr>
            <a:graphicFrameLocks noGrp="1"/>
          </p:cNvGraphicFramePr>
          <p:nvPr>
            <p:extLst>
              <p:ext uri="{D42A27DB-BD31-4B8C-83A1-F6EECF244321}">
                <p14:modId xmlns:p14="http://schemas.microsoft.com/office/powerpoint/2010/main" val="2374906174"/>
              </p:ext>
            </p:extLst>
          </p:nvPr>
        </p:nvGraphicFramePr>
        <p:xfrm>
          <a:off x="370113" y="1630136"/>
          <a:ext cx="8447316" cy="4084864"/>
        </p:xfrm>
        <a:graphic>
          <a:graphicData uri="http://schemas.openxmlformats.org/drawingml/2006/table">
            <a:tbl>
              <a:tblPr firstRow="1" bandRow="1">
                <a:tableStyleId>{2D5ABB26-0587-4C30-8999-92F81FD0307C}</a:tableStyleId>
              </a:tblPr>
              <a:tblGrid>
                <a:gridCol w="2815772">
                  <a:extLst>
                    <a:ext uri="{9D8B030D-6E8A-4147-A177-3AD203B41FA5}">
                      <a16:colId xmlns:a16="http://schemas.microsoft.com/office/drawing/2014/main" val="20000"/>
                    </a:ext>
                  </a:extLst>
                </a:gridCol>
                <a:gridCol w="2815772">
                  <a:extLst>
                    <a:ext uri="{9D8B030D-6E8A-4147-A177-3AD203B41FA5}">
                      <a16:colId xmlns:a16="http://schemas.microsoft.com/office/drawing/2014/main" val="20001"/>
                    </a:ext>
                  </a:extLst>
                </a:gridCol>
                <a:gridCol w="2815772">
                  <a:extLst>
                    <a:ext uri="{9D8B030D-6E8A-4147-A177-3AD203B41FA5}">
                      <a16:colId xmlns:a16="http://schemas.microsoft.com/office/drawing/2014/main" val="20002"/>
                    </a:ext>
                  </a:extLst>
                </a:gridCol>
              </a:tblGrid>
              <a:tr h="2561659">
                <a:tc>
                  <a:txBody>
                    <a:bodyPr/>
                    <a:lstStyle/>
                    <a:p>
                      <a:pPr algn="ctr"/>
                      <a:r>
                        <a:rPr lang="en-US" sz="1600" b="1" dirty="0">
                          <a:solidFill>
                            <a:srgbClr val="FF0000"/>
                          </a:solidFill>
                        </a:rPr>
                        <a:t>Business District</a:t>
                      </a:r>
                      <a:endParaRPr lang="en-US" sz="1600" dirty="0">
                        <a:solidFill>
                          <a:srgbClr val="FF0000"/>
                        </a:solidFill>
                      </a:endParaRPr>
                    </a:p>
                    <a:p>
                      <a:pPr marL="180975" indent="-180975">
                        <a:buClr>
                          <a:schemeClr val="accent1"/>
                        </a:buClr>
                        <a:buSzPct val="80000"/>
                        <a:buFont typeface="Wingdings" pitchFamily="2" charset="2"/>
                        <a:buChar char="n"/>
                      </a:pPr>
                      <a:r>
                        <a:rPr lang="en-US" sz="1600" dirty="0">
                          <a:solidFill>
                            <a:schemeClr val="bg2"/>
                          </a:solidFill>
                        </a:rPr>
                        <a:t>Guidebook Tour (F1 Tour)</a:t>
                      </a:r>
                    </a:p>
                    <a:p>
                      <a:pPr marL="180975" indent="-180975">
                        <a:buClr>
                          <a:schemeClr val="accent1"/>
                        </a:buClr>
                        <a:buSzPct val="80000"/>
                        <a:buFont typeface="Wingdings" pitchFamily="2" charset="2"/>
                        <a:buChar char="n"/>
                      </a:pPr>
                      <a:r>
                        <a:rPr lang="en-US" sz="1600" dirty="0">
                          <a:solidFill>
                            <a:schemeClr val="bg2"/>
                          </a:solidFill>
                        </a:rPr>
                        <a:t>Money Tour</a:t>
                      </a:r>
                    </a:p>
                    <a:p>
                      <a:pPr marL="180975" indent="-180975">
                        <a:buClr>
                          <a:schemeClr val="accent1"/>
                        </a:buClr>
                        <a:buSzPct val="80000"/>
                        <a:buFont typeface="Wingdings" pitchFamily="2" charset="2"/>
                        <a:buChar char="n"/>
                      </a:pPr>
                      <a:r>
                        <a:rPr lang="en-US" sz="1600" dirty="0">
                          <a:solidFill>
                            <a:schemeClr val="bg2"/>
                          </a:solidFill>
                        </a:rPr>
                        <a:t>Landmark Tour</a:t>
                      </a:r>
                    </a:p>
                    <a:p>
                      <a:pPr marL="180975" indent="-180975">
                        <a:buClr>
                          <a:schemeClr val="accent1"/>
                        </a:buClr>
                        <a:buSzPct val="80000"/>
                        <a:buFont typeface="Wingdings" pitchFamily="2" charset="2"/>
                        <a:buChar char="n"/>
                      </a:pPr>
                      <a:r>
                        <a:rPr lang="en-US" sz="1600" dirty="0">
                          <a:solidFill>
                            <a:schemeClr val="bg2"/>
                          </a:solidFill>
                        </a:rPr>
                        <a:t>Intellectual Tour</a:t>
                      </a:r>
                    </a:p>
                    <a:p>
                      <a:pPr marL="180975" indent="-180975">
                        <a:buClr>
                          <a:schemeClr val="accent1"/>
                        </a:buClr>
                        <a:buSzPct val="80000"/>
                        <a:buFont typeface="Wingdings" pitchFamily="2" charset="2"/>
                        <a:buChar char="n"/>
                      </a:pPr>
                      <a:r>
                        <a:rPr lang="en-US" sz="1600" b="0" dirty="0">
                          <a:solidFill>
                            <a:schemeClr val="bg2"/>
                          </a:solidFill>
                        </a:rPr>
                        <a:t>FedEx Tour</a:t>
                      </a:r>
                    </a:p>
                    <a:p>
                      <a:pPr marL="180975" indent="-180975">
                        <a:buClr>
                          <a:schemeClr val="accent1"/>
                        </a:buClr>
                        <a:buSzPct val="80000"/>
                        <a:buFont typeface="Wingdings" pitchFamily="2" charset="2"/>
                        <a:buChar char="n"/>
                      </a:pPr>
                      <a:r>
                        <a:rPr lang="en-US" sz="1600" dirty="0">
                          <a:solidFill>
                            <a:schemeClr val="bg2"/>
                          </a:solidFill>
                        </a:rPr>
                        <a:t>After-Hours-Tour</a:t>
                      </a:r>
                    </a:p>
                    <a:p>
                      <a:pPr marL="180975" indent="-180975">
                        <a:buClr>
                          <a:schemeClr val="accent1"/>
                        </a:buClr>
                        <a:buSzPct val="80000"/>
                        <a:buFont typeface="Wingdings" pitchFamily="2" charset="2"/>
                        <a:buChar char="n"/>
                      </a:pPr>
                      <a:r>
                        <a:rPr lang="en-US" sz="1600" dirty="0">
                          <a:solidFill>
                            <a:schemeClr val="bg2"/>
                          </a:solidFill>
                        </a:rPr>
                        <a:t>Garbage Collector's Tour</a:t>
                      </a:r>
                    </a:p>
                    <a:p>
                      <a:endParaRPr lang="en-US" sz="1600" dirty="0">
                        <a:solidFill>
                          <a:schemeClr val="bg2"/>
                        </a:solidFill>
                      </a:endParaRPr>
                    </a:p>
                  </a:txBody>
                  <a:tcPr marL="68580" marR="68580" marT="34290" marB="34290"/>
                </a:tc>
                <a:tc>
                  <a:txBody>
                    <a:bodyPr/>
                    <a:lstStyle/>
                    <a:p>
                      <a:pPr algn="ctr"/>
                      <a:r>
                        <a:rPr lang="en-US" sz="1600" b="1" dirty="0">
                          <a:solidFill>
                            <a:srgbClr val="FF0000"/>
                          </a:solidFill>
                        </a:rPr>
                        <a:t>Tourist District</a:t>
                      </a:r>
                      <a:endParaRPr lang="en-US" sz="1600" dirty="0">
                        <a:solidFill>
                          <a:srgbClr val="FF0000"/>
                        </a:solidFill>
                      </a:endParaRPr>
                    </a:p>
                    <a:p>
                      <a:pPr marL="180975" indent="-180975">
                        <a:buClr>
                          <a:schemeClr val="accent1"/>
                        </a:buClr>
                        <a:buSzPct val="80000"/>
                        <a:buFont typeface="Wingdings" pitchFamily="2" charset="2"/>
                        <a:buChar char="n"/>
                      </a:pPr>
                      <a:r>
                        <a:rPr lang="en-US" sz="1600" dirty="0">
                          <a:solidFill>
                            <a:schemeClr val="bg2"/>
                          </a:solidFill>
                        </a:rPr>
                        <a:t>Collector's Tour</a:t>
                      </a:r>
                    </a:p>
                    <a:p>
                      <a:pPr marL="180975" indent="-180975">
                        <a:buClr>
                          <a:schemeClr val="accent1"/>
                        </a:buClr>
                        <a:buSzPct val="80000"/>
                        <a:buFont typeface="Wingdings" pitchFamily="2" charset="2"/>
                        <a:buChar char="n"/>
                      </a:pPr>
                      <a:r>
                        <a:rPr lang="en-US" sz="1600" dirty="0">
                          <a:solidFill>
                            <a:schemeClr val="bg2"/>
                          </a:solidFill>
                        </a:rPr>
                        <a:t>Lonely Businessman Tour</a:t>
                      </a:r>
                    </a:p>
                    <a:p>
                      <a:pPr marL="180975" indent="-180975">
                        <a:buClr>
                          <a:schemeClr val="accent1"/>
                        </a:buClr>
                        <a:buSzPct val="80000"/>
                        <a:buFont typeface="Wingdings" pitchFamily="2" charset="2"/>
                        <a:buChar char="n"/>
                      </a:pPr>
                      <a:r>
                        <a:rPr lang="en-US" sz="1600" dirty="0">
                          <a:solidFill>
                            <a:schemeClr val="bg2"/>
                          </a:solidFill>
                        </a:rPr>
                        <a:t>Supermodel Tour</a:t>
                      </a:r>
                    </a:p>
                    <a:p>
                      <a:pPr marL="180975" indent="-180975">
                        <a:buClr>
                          <a:schemeClr val="accent1"/>
                        </a:buClr>
                        <a:buSzPct val="80000"/>
                        <a:buFont typeface="Wingdings" pitchFamily="2" charset="2"/>
                        <a:buChar char="n"/>
                      </a:pPr>
                      <a:r>
                        <a:rPr lang="en-US" sz="1600" dirty="0">
                          <a:solidFill>
                            <a:schemeClr val="bg2"/>
                          </a:solidFill>
                        </a:rPr>
                        <a:t>TOGOF Tour (</a:t>
                      </a:r>
                      <a:r>
                        <a:rPr lang="en-US" sz="1600" dirty="0" err="1">
                          <a:solidFill>
                            <a:schemeClr val="bg2"/>
                          </a:solidFill>
                        </a:rPr>
                        <a:t>TestOneGetOneFree</a:t>
                      </a:r>
                      <a:r>
                        <a:rPr lang="en-US" sz="1600" dirty="0">
                          <a:solidFill>
                            <a:schemeClr val="bg2"/>
                          </a:solidFill>
                        </a:rPr>
                        <a:t>)</a:t>
                      </a:r>
                    </a:p>
                    <a:p>
                      <a:pPr marL="180975" indent="-180975">
                        <a:buClr>
                          <a:schemeClr val="accent1"/>
                        </a:buClr>
                        <a:buSzPct val="80000"/>
                        <a:buFont typeface="Wingdings" pitchFamily="2" charset="2"/>
                        <a:buChar char="n"/>
                      </a:pPr>
                      <a:r>
                        <a:rPr lang="en-US" sz="1600" dirty="0">
                          <a:solidFill>
                            <a:schemeClr val="bg2"/>
                          </a:solidFill>
                        </a:rPr>
                        <a:t>Scottish Pub Tour</a:t>
                      </a:r>
                    </a:p>
                    <a:p>
                      <a:endParaRPr lang="en-US" sz="1600" dirty="0">
                        <a:solidFill>
                          <a:schemeClr val="bg2"/>
                        </a:solidFill>
                      </a:endParaRPr>
                    </a:p>
                  </a:txBody>
                  <a:tcPr marL="68580" marR="68580" marT="34290" marB="34290"/>
                </a:tc>
                <a:tc>
                  <a:txBody>
                    <a:bodyPr/>
                    <a:lstStyle/>
                    <a:p>
                      <a:pPr algn="ctr"/>
                      <a:r>
                        <a:rPr lang="en-US" sz="1600" b="1" dirty="0">
                          <a:solidFill>
                            <a:srgbClr val="FF0000"/>
                          </a:solidFill>
                        </a:rPr>
                        <a:t>Seedy District</a:t>
                      </a:r>
                    </a:p>
                    <a:p>
                      <a:pPr marL="180975" indent="-180975">
                        <a:buClr>
                          <a:schemeClr val="accent1"/>
                        </a:buClr>
                        <a:buSzPct val="80000"/>
                        <a:buFont typeface="Wingdings" pitchFamily="2" charset="2"/>
                        <a:buChar char="n"/>
                      </a:pPr>
                      <a:r>
                        <a:rPr lang="en-US" sz="1600" dirty="0">
                          <a:solidFill>
                            <a:schemeClr val="bg2"/>
                          </a:solidFill>
                        </a:rPr>
                        <a:t>Saboteur</a:t>
                      </a:r>
                    </a:p>
                    <a:p>
                      <a:pPr marL="180975" indent="-180975">
                        <a:buClr>
                          <a:schemeClr val="accent1"/>
                        </a:buClr>
                        <a:buSzPct val="80000"/>
                        <a:buFont typeface="Wingdings" pitchFamily="2" charset="2"/>
                        <a:buChar char="n"/>
                      </a:pPr>
                      <a:r>
                        <a:rPr lang="en-US" sz="1600" dirty="0">
                          <a:solidFill>
                            <a:schemeClr val="bg2"/>
                          </a:solidFill>
                        </a:rPr>
                        <a:t>Antisocial Tour </a:t>
                      </a:r>
                    </a:p>
                    <a:p>
                      <a:pPr marL="457200" lvl="1" indent="-190500">
                        <a:buClr>
                          <a:schemeClr val="accent2"/>
                        </a:buClr>
                        <a:buSzPct val="80000"/>
                        <a:buFont typeface="Wingdings" pitchFamily="2" charset="2"/>
                        <a:buChar char="n"/>
                      </a:pPr>
                      <a:r>
                        <a:rPr lang="en-US" sz="1600" dirty="0">
                          <a:solidFill>
                            <a:schemeClr val="bg2"/>
                          </a:solidFill>
                        </a:rPr>
                        <a:t>Opposite</a:t>
                      </a:r>
                    </a:p>
                    <a:p>
                      <a:pPr marL="457200" lvl="1" indent="-190500">
                        <a:buClr>
                          <a:schemeClr val="accent2"/>
                        </a:buClr>
                        <a:buSzPct val="80000"/>
                        <a:buFont typeface="Wingdings" pitchFamily="2" charset="2"/>
                        <a:buChar char="n"/>
                      </a:pPr>
                      <a:r>
                        <a:rPr lang="en-US" sz="1600" dirty="0">
                          <a:solidFill>
                            <a:schemeClr val="bg2"/>
                          </a:solidFill>
                        </a:rPr>
                        <a:t>Crime Spree</a:t>
                      </a:r>
                    </a:p>
                    <a:p>
                      <a:pPr marL="457200" lvl="1" indent="-190500">
                        <a:buClr>
                          <a:schemeClr val="accent2"/>
                        </a:buClr>
                        <a:buSzPct val="80000"/>
                        <a:buFont typeface="Wingdings" pitchFamily="2" charset="2"/>
                        <a:buChar char="n"/>
                      </a:pPr>
                      <a:r>
                        <a:rPr lang="en-US" sz="1600" dirty="0">
                          <a:solidFill>
                            <a:schemeClr val="bg2"/>
                          </a:solidFill>
                        </a:rPr>
                        <a:t>Wrong Turn</a:t>
                      </a:r>
                    </a:p>
                    <a:p>
                      <a:pPr marL="180975" indent="-180975">
                        <a:buClr>
                          <a:schemeClr val="accent1"/>
                        </a:buClr>
                        <a:buSzPct val="80000"/>
                        <a:buFont typeface="Wingdings" pitchFamily="2" charset="2"/>
                        <a:buChar char="n"/>
                      </a:pPr>
                      <a:r>
                        <a:rPr lang="en-US" sz="1600" dirty="0">
                          <a:solidFill>
                            <a:schemeClr val="bg2"/>
                          </a:solidFill>
                        </a:rPr>
                        <a:t>Obsessive-Compulsive</a:t>
                      </a:r>
                    </a:p>
                  </a:txBody>
                  <a:tcPr marL="68580" marR="68580" marT="34290" marB="34290"/>
                </a:tc>
                <a:extLst>
                  <a:ext uri="{0D108BD9-81ED-4DB2-BD59-A6C34878D82A}">
                    <a16:rowId xmlns:a16="http://schemas.microsoft.com/office/drawing/2014/main" val="10000"/>
                  </a:ext>
                </a:extLst>
              </a:tr>
              <a:tr h="1523205">
                <a:tc>
                  <a:txBody>
                    <a:bodyPr/>
                    <a:lstStyle/>
                    <a:p>
                      <a:pPr algn="ctr"/>
                      <a:r>
                        <a:rPr lang="en-US" sz="1600" b="1" dirty="0">
                          <a:solidFill>
                            <a:srgbClr val="FF0000"/>
                          </a:solidFill>
                        </a:rPr>
                        <a:t>Historical District</a:t>
                      </a:r>
                    </a:p>
                    <a:p>
                      <a:pPr marL="180975" indent="-180975">
                        <a:buClr>
                          <a:schemeClr val="accent1"/>
                        </a:buClr>
                        <a:buSzPct val="80000"/>
                        <a:buFont typeface="Wingdings" pitchFamily="2" charset="2"/>
                        <a:buChar char="n"/>
                      </a:pPr>
                      <a:r>
                        <a:rPr lang="en-US" sz="1600" dirty="0">
                          <a:solidFill>
                            <a:schemeClr val="bg2"/>
                          </a:solidFill>
                        </a:rPr>
                        <a:t>Bad-Neighborhood</a:t>
                      </a:r>
                    </a:p>
                    <a:p>
                      <a:pPr marL="180975" indent="-180975">
                        <a:buClr>
                          <a:schemeClr val="accent1"/>
                        </a:buClr>
                        <a:buSzPct val="80000"/>
                        <a:buFont typeface="Wingdings" pitchFamily="2" charset="2"/>
                        <a:buChar char="n"/>
                      </a:pPr>
                      <a:r>
                        <a:rPr lang="en-US" sz="1600" dirty="0">
                          <a:solidFill>
                            <a:schemeClr val="bg2"/>
                          </a:solidFill>
                        </a:rPr>
                        <a:t>Museum Tour</a:t>
                      </a:r>
                    </a:p>
                    <a:p>
                      <a:pPr marL="180975" indent="-180975">
                        <a:buClr>
                          <a:schemeClr val="accent1"/>
                        </a:buClr>
                        <a:buSzPct val="80000"/>
                        <a:buFont typeface="Wingdings" pitchFamily="2" charset="2"/>
                        <a:buChar char="n"/>
                      </a:pPr>
                      <a:r>
                        <a:rPr lang="en-US" sz="1600" dirty="0">
                          <a:solidFill>
                            <a:schemeClr val="bg2"/>
                          </a:solidFill>
                        </a:rPr>
                        <a:t>Prior Version Tour</a:t>
                      </a:r>
                    </a:p>
                    <a:p>
                      <a:endParaRPr lang="en-US" sz="1600" dirty="0">
                        <a:solidFill>
                          <a:schemeClr val="bg2"/>
                        </a:solidFill>
                      </a:endParaRPr>
                    </a:p>
                  </a:txBody>
                  <a:tcPr marL="68580" marR="68580" marT="34290" marB="34290"/>
                </a:tc>
                <a:tc>
                  <a:txBody>
                    <a:bodyPr/>
                    <a:lstStyle/>
                    <a:p>
                      <a:pPr algn="ctr"/>
                      <a:r>
                        <a:rPr lang="en-US" sz="1600" b="1" dirty="0">
                          <a:solidFill>
                            <a:srgbClr val="FF0000"/>
                          </a:solidFill>
                        </a:rPr>
                        <a:t>Entertainment District</a:t>
                      </a:r>
                      <a:endParaRPr lang="en-US" sz="1600" dirty="0">
                        <a:solidFill>
                          <a:srgbClr val="FF0000"/>
                        </a:solidFill>
                      </a:endParaRPr>
                    </a:p>
                    <a:p>
                      <a:pPr marL="180975" indent="-180975">
                        <a:buClr>
                          <a:schemeClr val="accent1"/>
                        </a:buClr>
                        <a:buSzPct val="80000"/>
                        <a:buFont typeface="Wingdings" pitchFamily="2" charset="2"/>
                        <a:buChar char="n"/>
                      </a:pPr>
                      <a:r>
                        <a:rPr lang="en-US" sz="1600" dirty="0">
                          <a:solidFill>
                            <a:schemeClr val="bg2"/>
                          </a:solidFill>
                        </a:rPr>
                        <a:t>Supporting Actor Tour</a:t>
                      </a:r>
                    </a:p>
                    <a:p>
                      <a:pPr marL="180975" indent="-180975">
                        <a:buClr>
                          <a:schemeClr val="accent1"/>
                        </a:buClr>
                        <a:buSzPct val="80000"/>
                        <a:buFont typeface="Wingdings" pitchFamily="2" charset="2"/>
                        <a:buChar char="n"/>
                      </a:pPr>
                      <a:r>
                        <a:rPr lang="en-US" sz="1600" dirty="0">
                          <a:solidFill>
                            <a:schemeClr val="bg2"/>
                          </a:solidFill>
                        </a:rPr>
                        <a:t>Back Alley Tour</a:t>
                      </a:r>
                    </a:p>
                    <a:p>
                      <a:pPr marL="180975" indent="-180975">
                        <a:buClr>
                          <a:schemeClr val="accent1"/>
                        </a:buClr>
                        <a:buSzPct val="80000"/>
                        <a:buFont typeface="Wingdings" pitchFamily="2" charset="2"/>
                        <a:buChar char="n"/>
                      </a:pPr>
                      <a:r>
                        <a:rPr lang="en-US" sz="1600" dirty="0">
                          <a:solidFill>
                            <a:schemeClr val="bg2"/>
                          </a:solidFill>
                        </a:rPr>
                        <a:t>All-</a:t>
                      </a:r>
                      <a:r>
                        <a:rPr lang="en-US" sz="1600" dirty="0" err="1">
                          <a:solidFill>
                            <a:schemeClr val="bg2"/>
                          </a:solidFill>
                        </a:rPr>
                        <a:t>Nighter</a:t>
                      </a:r>
                      <a:r>
                        <a:rPr lang="en-US" sz="1600" dirty="0">
                          <a:solidFill>
                            <a:schemeClr val="bg2"/>
                          </a:solidFill>
                        </a:rPr>
                        <a:t> Tour</a:t>
                      </a:r>
                    </a:p>
                  </a:txBody>
                  <a:tcPr marL="68580" marR="68580" marT="34290" marB="34290"/>
                </a:tc>
                <a:tc>
                  <a:txBody>
                    <a:bodyPr/>
                    <a:lstStyle/>
                    <a:p>
                      <a:pPr algn="ctr"/>
                      <a:r>
                        <a:rPr lang="en-US" sz="1600" b="1" dirty="0">
                          <a:solidFill>
                            <a:srgbClr val="FF0000"/>
                          </a:solidFill>
                        </a:rPr>
                        <a:t>Hotel District</a:t>
                      </a:r>
                      <a:endParaRPr lang="en-US" sz="1600" dirty="0">
                        <a:solidFill>
                          <a:srgbClr val="FF0000"/>
                        </a:solidFill>
                      </a:endParaRPr>
                    </a:p>
                    <a:p>
                      <a:pPr marL="180975" indent="-180975">
                        <a:buClr>
                          <a:schemeClr val="accent1"/>
                        </a:buClr>
                        <a:buSzPct val="80000"/>
                        <a:buFont typeface="Wingdings" pitchFamily="2" charset="2"/>
                        <a:buChar char="n"/>
                      </a:pPr>
                      <a:r>
                        <a:rPr lang="en-US" sz="1600" dirty="0">
                          <a:solidFill>
                            <a:schemeClr val="bg2"/>
                          </a:solidFill>
                        </a:rPr>
                        <a:t>Rained-Out Tour</a:t>
                      </a:r>
                    </a:p>
                    <a:p>
                      <a:pPr marL="180975" indent="-180975">
                        <a:buClr>
                          <a:schemeClr val="accent1"/>
                        </a:buClr>
                        <a:buSzPct val="80000"/>
                        <a:buFont typeface="Wingdings" pitchFamily="2" charset="2"/>
                        <a:buChar char="n"/>
                      </a:pPr>
                      <a:r>
                        <a:rPr lang="en-US" sz="1600" dirty="0">
                          <a:solidFill>
                            <a:schemeClr val="bg2"/>
                          </a:solidFill>
                        </a:rPr>
                        <a:t>Couch Potato Tour</a:t>
                      </a:r>
                    </a:p>
                  </a:txBody>
                  <a:tcPr marL="68580" marR="68580" marT="34290" marB="34290"/>
                </a:tc>
                <a:extLst>
                  <a:ext uri="{0D108BD9-81ED-4DB2-BD59-A6C34878D82A}">
                    <a16:rowId xmlns:a16="http://schemas.microsoft.com/office/drawing/2014/main" val="10001"/>
                  </a:ext>
                </a:extLst>
              </a:tr>
            </a:tbl>
          </a:graphicData>
        </a:graphic>
      </p:graphicFrame>
      <p:sp>
        <p:nvSpPr>
          <p:cNvPr id="4" name="Rectangle 3"/>
          <p:cNvSpPr/>
          <p:nvPr/>
        </p:nvSpPr>
        <p:spPr>
          <a:xfrm>
            <a:off x="304800" y="6172200"/>
            <a:ext cx="6072187" cy="507831"/>
          </a:xfrm>
          <a:prstGeom prst="rect">
            <a:avLst/>
          </a:prstGeom>
        </p:spPr>
        <p:txBody>
          <a:bodyPr wrap="square">
            <a:spAutoFit/>
          </a:bodyPr>
          <a:lstStyle/>
          <a:p>
            <a:pPr marL="0" lvl="1" eaLnBrk="1" fontAlgn="auto" hangingPunct="1">
              <a:spcBef>
                <a:spcPts val="0"/>
              </a:spcBef>
              <a:spcAft>
                <a:spcPts val="0"/>
              </a:spcAft>
              <a:buClr>
                <a:srgbClr val="000000"/>
              </a:buClr>
            </a:pPr>
            <a:r>
              <a:rPr lang="en-US" sz="900" i="1" kern="0" dirty="0">
                <a:solidFill>
                  <a:srgbClr val="1A1A1A">
                    <a:lumMod val="90000"/>
                    <a:lumOff val="10000"/>
                  </a:srgbClr>
                </a:solidFill>
                <a:latin typeface="Arial"/>
                <a:cs typeface="Arial"/>
                <a:sym typeface="Arial"/>
              </a:rPr>
              <a:t>James Whittaker</a:t>
            </a:r>
          </a:p>
          <a:p>
            <a:pPr marL="0" lvl="1" eaLnBrk="1" fontAlgn="auto" hangingPunct="1">
              <a:spcBef>
                <a:spcPts val="0"/>
              </a:spcBef>
              <a:spcAft>
                <a:spcPts val="0"/>
              </a:spcAft>
              <a:buClr>
                <a:srgbClr val="000000"/>
              </a:buClr>
            </a:pPr>
            <a:r>
              <a:rPr lang="en-US" sz="900" i="1" kern="0" dirty="0">
                <a:solidFill>
                  <a:srgbClr val="1A1A1A">
                    <a:lumMod val="90000"/>
                    <a:lumOff val="10000"/>
                  </a:srgbClr>
                </a:solidFill>
                <a:latin typeface="Arial"/>
                <a:cs typeface="Arial"/>
                <a:sym typeface="Arial"/>
              </a:rPr>
              <a:t>Exploratory Software Testing: Tips, Tricks, Tours, and Techniques to Guide Test Design</a:t>
            </a:r>
          </a:p>
          <a:p>
            <a:pPr marL="0" lvl="1" eaLnBrk="1" fontAlgn="auto" hangingPunct="1">
              <a:spcBef>
                <a:spcPts val="0"/>
              </a:spcBef>
              <a:spcAft>
                <a:spcPts val="0"/>
              </a:spcAft>
              <a:buClr>
                <a:srgbClr val="000000"/>
              </a:buClr>
            </a:pPr>
            <a:r>
              <a:rPr lang="en-US" sz="900" i="1" kern="0" dirty="0">
                <a:solidFill>
                  <a:srgbClr val="1A1A1A">
                    <a:lumMod val="90000"/>
                    <a:lumOff val="10000"/>
                  </a:srgbClr>
                </a:solidFill>
                <a:latin typeface="Arial"/>
                <a:cs typeface="Arial"/>
                <a:sym typeface="Arial"/>
              </a:rPr>
              <a:t>Addison Wesley Pub Co Inc, 2009</a:t>
            </a:r>
          </a:p>
        </p:txBody>
      </p:sp>
    </p:spTree>
    <p:extLst>
      <p:ext uri="{BB962C8B-B14F-4D97-AF65-F5344CB8AC3E}">
        <p14:creationId xmlns:p14="http://schemas.microsoft.com/office/powerpoint/2010/main" val="2382287459"/>
      </p:ext>
    </p:extLst>
  </p:cSld>
  <p:clrMapOvr>
    <a:masterClrMapping/>
  </p:clrMapOvr>
  <p:transition>
    <p:zo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883" y="857250"/>
            <a:ext cx="6172200" cy="857250"/>
          </a:xfrm>
        </p:spPr>
        <p:txBody>
          <a:bodyPr/>
          <a:lstStyle/>
          <a:p>
            <a:pPr algn="ctr"/>
            <a:r>
              <a:rPr lang="en-US" dirty="0">
                <a:solidFill>
                  <a:schemeClr val="bg2"/>
                </a:solidFill>
              </a:rPr>
              <a:t>Exploratory Testing</a:t>
            </a:r>
          </a:p>
        </p:txBody>
      </p:sp>
      <p:sp>
        <p:nvSpPr>
          <p:cNvPr id="4" name="Text Placeholder 3"/>
          <p:cNvSpPr>
            <a:spLocks noGrp="1"/>
          </p:cNvSpPr>
          <p:nvPr>
            <p:ph type="body" sz="quarter" idx="11"/>
          </p:nvPr>
        </p:nvSpPr>
        <p:spPr>
          <a:xfrm>
            <a:off x="4538030" y="1802627"/>
            <a:ext cx="4333827" cy="3911045"/>
          </a:xfrm>
        </p:spPr>
        <p:txBody>
          <a:bodyPr>
            <a:normAutofit/>
          </a:bodyPr>
          <a:lstStyle/>
          <a:p>
            <a:pPr>
              <a:lnSpc>
                <a:spcPct val="105000"/>
              </a:lnSpc>
              <a:tabLst>
                <a:tab pos="1857375" algn="l"/>
              </a:tabLst>
            </a:pPr>
            <a:r>
              <a:rPr lang="en-US" sz="1800" dirty="0"/>
              <a:t>Good tours to start with …</a:t>
            </a:r>
          </a:p>
          <a:p>
            <a:pPr lvl="1">
              <a:lnSpc>
                <a:spcPct val="105000"/>
              </a:lnSpc>
              <a:tabLst>
                <a:tab pos="1857375" algn="l"/>
              </a:tabLst>
            </a:pPr>
            <a:r>
              <a:rPr lang="en-US" sz="1800" dirty="0"/>
              <a:t>'Supermodel' when you have UI</a:t>
            </a:r>
          </a:p>
          <a:p>
            <a:pPr lvl="1">
              <a:lnSpc>
                <a:spcPct val="105000"/>
              </a:lnSpc>
              <a:tabLst>
                <a:tab pos="1857375" algn="l"/>
              </a:tabLst>
            </a:pPr>
            <a:r>
              <a:rPr lang="en-US" sz="1800" dirty="0"/>
              <a:t>'Garbage Collector' since it covers much</a:t>
            </a:r>
          </a:p>
          <a:p>
            <a:pPr lvl="1">
              <a:lnSpc>
                <a:spcPct val="105000"/>
              </a:lnSpc>
              <a:tabLst>
                <a:tab pos="1857375" algn="l"/>
              </a:tabLst>
            </a:pPr>
            <a:r>
              <a:rPr lang="en-US" sz="1800" dirty="0"/>
              <a:t>'</a:t>
            </a:r>
            <a:r>
              <a:rPr lang="en-US" sz="1800" dirty="0" err="1"/>
              <a:t>AntiSocial</a:t>
            </a:r>
            <a:r>
              <a:rPr lang="en-US" sz="1800" dirty="0"/>
              <a:t>' as a negative testing approach</a:t>
            </a:r>
          </a:p>
          <a:p>
            <a:pPr lvl="1">
              <a:lnSpc>
                <a:spcPct val="105000"/>
              </a:lnSpc>
              <a:tabLst>
                <a:tab pos="1857375" algn="l"/>
              </a:tabLst>
            </a:pPr>
            <a:r>
              <a:rPr lang="en-US" sz="1800" dirty="0"/>
              <a:t>'FedEx' follow the data</a:t>
            </a:r>
          </a:p>
          <a:p>
            <a:pPr lvl="1">
              <a:lnSpc>
                <a:spcPct val="105000"/>
              </a:lnSpc>
              <a:tabLst>
                <a:tab pos="1857375" algn="l"/>
              </a:tabLst>
            </a:pPr>
            <a:r>
              <a:rPr lang="en-US" sz="1800" dirty="0"/>
              <a:t>Look at the '</a:t>
            </a:r>
            <a:r>
              <a:rPr lang="en-US" sz="1800" dirty="0">
                <a:hlinkClick r:id="rId3"/>
              </a:rPr>
              <a:t>tour cheat sheet</a:t>
            </a:r>
            <a:r>
              <a:rPr lang="en-US" sz="1800" dirty="0"/>
              <a:t>'</a:t>
            </a:r>
          </a:p>
          <a:p>
            <a:pPr lvl="1">
              <a:lnSpc>
                <a:spcPct val="105000"/>
              </a:lnSpc>
              <a:tabLst>
                <a:tab pos="1857375" algn="l"/>
              </a:tabLst>
            </a:pPr>
            <a:endParaRPr lang="en-US" dirty="0"/>
          </a:p>
          <a:p>
            <a:pPr lvl="1">
              <a:lnSpc>
                <a:spcPct val="105000"/>
              </a:lnSpc>
              <a:tabLst>
                <a:tab pos="1857375" algn="l"/>
              </a:tabLst>
            </a:pPr>
            <a:endParaRPr lang="en-US" sz="1050" dirty="0">
              <a:ea typeface="Arial Unicode MS" pitchFamily="34" charset="-128"/>
              <a:cs typeface="Arial Unicode MS" pitchFamily="34" charset="-128"/>
            </a:endParaRPr>
          </a:p>
          <a:p>
            <a:pPr lvl="1">
              <a:lnSpc>
                <a:spcPct val="105000"/>
              </a:lnSpc>
              <a:tabLst>
                <a:tab pos="1857375" algn="l"/>
              </a:tabLst>
            </a:pPr>
            <a:endParaRPr lang="en-US" dirty="0"/>
          </a:p>
          <a:p>
            <a:endParaRPr lang="en-US" dirty="0"/>
          </a:p>
        </p:txBody>
      </p:sp>
      <p:pic>
        <p:nvPicPr>
          <p:cNvPr id="7" name="Picture 2"/>
          <p:cNvPicPr>
            <a:picLocks noChangeAspect="1" noChangeArrowheads="1"/>
          </p:cNvPicPr>
          <p:nvPr/>
        </p:nvPicPr>
        <p:blipFill>
          <a:blip r:embed="rId4" cstate="print"/>
          <a:srcRect/>
          <a:stretch>
            <a:fillRect/>
          </a:stretch>
        </p:blipFill>
        <p:spPr bwMode="auto">
          <a:xfrm>
            <a:off x="1347627" y="3294593"/>
            <a:ext cx="2906357" cy="1749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 Placeholder 3"/>
          <p:cNvSpPr>
            <a:spLocks noGrp="1"/>
          </p:cNvSpPr>
          <p:nvPr>
            <p:ph type="body" sz="quarter" idx="11"/>
          </p:nvPr>
        </p:nvSpPr>
        <p:spPr>
          <a:xfrm>
            <a:off x="1207804" y="1785462"/>
            <a:ext cx="3186000" cy="1388470"/>
          </a:xfrm>
        </p:spPr>
        <p:txBody>
          <a:bodyPr>
            <a:normAutofit fontScale="92500" lnSpcReduction="10000"/>
          </a:bodyPr>
          <a:lstStyle/>
          <a:p>
            <a:pPr>
              <a:lnSpc>
                <a:spcPct val="105000"/>
              </a:lnSpc>
              <a:tabLst>
                <a:tab pos="1857375" algn="l"/>
              </a:tabLst>
            </a:pPr>
            <a:r>
              <a:rPr lang="en-US" sz="1800" dirty="0"/>
              <a:t>The good news: </a:t>
            </a:r>
            <a:r>
              <a:rPr lang="en-US" sz="1800" b="1" dirty="0"/>
              <a:t>You can start right away… </a:t>
            </a:r>
          </a:p>
          <a:p>
            <a:pPr lvl="1">
              <a:lnSpc>
                <a:spcPct val="105000"/>
              </a:lnSpc>
              <a:tabLst>
                <a:tab pos="1857375" algn="l"/>
              </a:tabLst>
            </a:pPr>
            <a:r>
              <a:rPr lang="en-US" sz="1800" dirty="0"/>
              <a:t>Test the software of someone else …</a:t>
            </a:r>
          </a:p>
          <a:p>
            <a:pPr lvl="1">
              <a:lnSpc>
                <a:spcPct val="105000"/>
              </a:lnSpc>
              <a:tabLst>
                <a:tab pos="1857375" algn="l"/>
              </a:tabLst>
            </a:pPr>
            <a:endParaRPr lang="en-US" dirty="0"/>
          </a:p>
        </p:txBody>
      </p:sp>
    </p:spTree>
    <p:extLst>
      <p:ext uri="{BB962C8B-B14F-4D97-AF65-F5344CB8AC3E}">
        <p14:creationId xmlns:p14="http://schemas.microsoft.com/office/powerpoint/2010/main" val="242787774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56F3-5C3D-7964-9C74-B18CA45B5EA8}"/>
              </a:ext>
            </a:extLst>
          </p:cNvPr>
          <p:cNvSpPr>
            <a:spLocks noGrp="1"/>
          </p:cNvSpPr>
          <p:nvPr>
            <p:ph type="title"/>
          </p:nvPr>
        </p:nvSpPr>
        <p:spPr>
          <a:xfrm>
            <a:off x="373761" y="865632"/>
            <a:ext cx="7543800" cy="1207008"/>
          </a:xfrm>
        </p:spPr>
        <p:txBody>
          <a:bodyPr>
            <a:noAutofit/>
          </a:bodyPr>
          <a:lstStyle/>
          <a:p>
            <a:pPr algn="just"/>
            <a:r>
              <a:rPr lang="en-US" sz="3000" dirty="0"/>
              <a:t>Readings , Assignments, Project Tasks</a:t>
            </a:r>
          </a:p>
        </p:txBody>
      </p:sp>
      <p:sp>
        <p:nvSpPr>
          <p:cNvPr id="3" name="Content Placeholder 2">
            <a:extLst>
              <a:ext uri="{FF2B5EF4-FFF2-40B4-BE49-F238E27FC236}">
                <a16:creationId xmlns:a16="http://schemas.microsoft.com/office/drawing/2014/main" id="{94CA3C13-C6C6-1D43-90A5-FDB216772D13}"/>
              </a:ext>
            </a:extLst>
          </p:cNvPr>
          <p:cNvSpPr>
            <a:spLocks noGrp="1"/>
          </p:cNvSpPr>
          <p:nvPr>
            <p:ph idx="1"/>
          </p:nvPr>
        </p:nvSpPr>
        <p:spPr>
          <a:xfrm>
            <a:off x="802386" y="2448306"/>
            <a:ext cx="8161020" cy="3038094"/>
          </a:xfrm>
        </p:spPr>
        <p:txBody>
          <a:bodyPr>
            <a:normAutofit fontScale="92500" lnSpcReduction="20000"/>
          </a:bodyPr>
          <a:lstStyle/>
          <a:p>
            <a:pPr marL="0" indent="0">
              <a:buNone/>
            </a:pPr>
            <a:r>
              <a:rPr lang="en-US" dirty="0"/>
              <a:t>       </a:t>
            </a:r>
            <a:r>
              <a:rPr lang="en-US" sz="2325" b="1" dirty="0"/>
              <a:t>Read:</a:t>
            </a:r>
          </a:p>
          <a:p>
            <a:pPr lvl="2"/>
            <a:endParaRPr lang="en-US" sz="2325" dirty="0"/>
          </a:p>
          <a:p>
            <a:pPr lvl="2"/>
            <a:r>
              <a:rPr lang="en-US" sz="2325" dirty="0"/>
              <a:t>Chapters 15, 16, 17, 19, 20 of the textbook.</a:t>
            </a:r>
          </a:p>
          <a:p>
            <a:pPr lvl="2"/>
            <a:r>
              <a:rPr lang="en-US" sz="2325" dirty="0"/>
              <a:t>Systems Testing Taxonomy (Supplemental Materials).</a:t>
            </a:r>
          </a:p>
          <a:p>
            <a:pPr lvl="2"/>
            <a:r>
              <a:rPr lang="en-US" sz="2325" dirty="0"/>
              <a:t>Exploratory Testing Tours (Supplemental Materials).</a:t>
            </a:r>
          </a:p>
          <a:p>
            <a:pPr marL="205978" lvl="1" indent="0">
              <a:buNone/>
            </a:pPr>
            <a:endParaRPr lang="en-US" sz="2325" dirty="0"/>
          </a:p>
          <a:p>
            <a:pPr marL="0" lvl="1" indent="0">
              <a:spcBef>
                <a:spcPts val="900"/>
              </a:spcBef>
              <a:buNone/>
            </a:pPr>
            <a:r>
              <a:rPr lang="en-US" sz="2325" dirty="0"/>
              <a:t>         </a:t>
            </a:r>
            <a:r>
              <a:rPr lang="en-US" sz="2325" b="1" dirty="0"/>
              <a:t>Assignments &amp; Project Tasks:</a:t>
            </a:r>
          </a:p>
          <a:p>
            <a:pPr marL="0" lvl="1" indent="0">
              <a:spcBef>
                <a:spcPts val="900"/>
              </a:spcBef>
              <a:buNone/>
            </a:pPr>
            <a:endParaRPr lang="en-US" sz="2325" b="1" dirty="0"/>
          </a:p>
          <a:p>
            <a:pPr lvl="2">
              <a:lnSpc>
                <a:spcPct val="100000"/>
              </a:lnSpc>
            </a:pPr>
            <a:r>
              <a:rPr lang="en-US" sz="2325" dirty="0"/>
              <a:t>Assignment 3 is due on April 11.</a:t>
            </a:r>
          </a:p>
          <a:p>
            <a:endParaRPr lang="en-US" dirty="0"/>
          </a:p>
        </p:txBody>
      </p:sp>
      <p:sp>
        <p:nvSpPr>
          <p:cNvPr id="4" name="Slide Number Placeholder 3">
            <a:extLst>
              <a:ext uri="{FF2B5EF4-FFF2-40B4-BE49-F238E27FC236}">
                <a16:creationId xmlns:a16="http://schemas.microsoft.com/office/drawing/2014/main" id="{9D2E8F83-779A-E8B9-DD19-B6BCF0E14214}"/>
              </a:ext>
            </a:extLst>
          </p:cNvPr>
          <p:cNvSpPr>
            <a:spLocks noGrp="1"/>
          </p:cNvSpPr>
          <p:nvPr>
            <p:ph type="sldNum" sz="quarter" idx="12"/>
          </p:nvPr>
        </p:nvSpPr>
        <p:spPr/>
        <p:txBody>
          <a:bodyPr/>
          <a:lstStyle/>
          <a:p>
            <a:pPr algn="ctr" defTabSz="685800" eaLnBrk="1" fontAlgn="auto" hangingPunct="1">
              <a:spcBef>
                <a:spcPts val="0"/>
              </a:spcBef>
              <a:spcAft>
                <a:spcPts val="0"/>
              </a:spcAft>
              <a:defRPr/>
            </a:pPr>
            <a:fld id="{4FAB73BC-B049-4115-A692-8D63A059BFB8}" type="slidenum">
              <a:rPr lang="en-US" sz="1050" b="1">
                <a:solidFill>
                  <a:srgbClr val="FFFFFF"/>
                </a:solidFill>
                <a:latin typeface="Calibri" panose="020F0502020204030204"/>
              </a:rPr>
              <a:pPr algn="ctr" defTabSz="685800" eaLnBrk="1" fontAlgn="auto" hangingPunct="1">
                <a:spcBef>
                  <a:spcPts val="0"/>
                </a:spcBef>
                <a:spcAft>
                  <a:spcPts val="0"/>
                </a:spcAft>
                <a:defRPr/>
              </a:pPr>
              <a:t>76</a:t>
            </a:fld>
            <a:endParaRPr lang="en-US" sz="1050" b="1" dirty="0">
              <a:solidFill>
                <a:srgbClr val="FFFFFF"/>
              </a:solidFill>
              <a:latin typeface="Calibri" panose="020F0502020204030204"/>
            </a:endParaRPr>
          </a:p>
        </p:txBody>
      </p:sp>
      <p:pic>
        <p:nvPicPr>
          <p:cNvPr id="6" name="Graphic 5" descr="Closed book with solid fill">
            <a:extLst>
              <a:ext uri="{FF2B5EF4-FFF2-40B4-BE49-F238E27FC236}">
                <a16:creationId xmlns:a16="http://schemas.microsoft.com/office/drawing/2014/main" id="{361AFB0C-1F93-39C9-9BCB-758EFEAABE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458" y="2243654"/>
            <a:ext cx="685800" cy="685800"/>
          </a:xfrm>
          <a:prstGeom prst="rect">
            <a:avLst/>
          </a:prstGeom>
        </p:spPr>
      </p:pic>
      <p:pic>
        <p:nvPicPr>
          <p:cNvPr id="8" name="Graphic 7" descr="Inbox Check with solid fill">
            <a:extLst>
              <a:ext uri="{FF2B5EF4-FFF2-40B4-BE49-F238E27FC236}">
                <a16:creationId xmlns:a16="http://schemas.microsoft.com/office/drawing/2014/main" id="{7E1EAE56-3188-9CC6-4554-392E28EF31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458" y="3928547"/>
            <a:ext cx="685800" cy="685800"/>
          </a:xfrm>
          <a:prstGeom prst="rect">
            <a:avLst/>
          </a:prstGeom>
        </p:spPr>
      </p:pic>
    </p:spTree>
    <p:extLst>
      <p:ext uri="{BB962C8B-B14F-4D97-AF65-F5344CB8AC3E}">
        <p14:creationId xmlns:p14="http://schemas.microsoft.com/office/powerpoint/2010/main" val="3541923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a:xfrm>
            <a:off x="482600" y="377825"/>
            <a:ext cx="8229600" cy="1143000"/>
          </a:xfrm>
        </p:spPr>
        <p:txBody>
          <a:bodyPr/>
          <a:lstStyle/>
          <a:p>
            <a:r>
              <a:rPr lang="en-US">
                <a:latin typeface="Times New Roman" pitchFamily="18" charset="0"/>
              </a:rPr>
              <a:t>Basic Tests</a:t>
            </a:r>
          </a:p>
        </p:txBody>
      </p:sp>
      <p:pic>
        <p:nvPicPr>
          <p:cNvPr id="10243" name="Picture 7" descr="basictest"/>
          <p:cNvPicPr>
            <a:picLocks noGrp="1" noChangeAspect="1" noChangeArrowheads="1"/>
          </p:cNvPicPr>
          <p:nvPr>
            <p:ph idx="1"/>
          </p:nvPr>
        </p:nvPicPr>
        <p:blipFill>
          <a:blip r:embed="rId3" cstate="print"/>
          <a:srcRect/>
          <a:stretch>
            <a:fillRect/>
          </a:stretch>
        </p:blipFill>
        <p:spPr>
          <a:xfrm>
            <a:off x="1963284" y="1569676"/>
            <a:ext cx="5173662" cy="2114550"/>
          </a:xfrm>
        </p:spPr>
      </p:pic>
      <p:sp>
        <p:nvSpPr>
          <p:cNvPr id="10245" name="Rectangle 8"/>
          <p:cNvSpPr>
            <a:spLocks noGrp="1" noChangeArrowheads="1"/>
          </p:cNvSpPr>
          <p:nvPr>
            <p:ph type="body" orient="vert" idx="4294967295"/>
          </p:nvPr>
        </p:nvSpPr>
        <p:spPr>
          <a:xfrm>
            <a:off x="177800" y="4227513"/>
            <a:ext cx="8966200" cy="2306637"/>
          </a:xfrm>
        </p:spPr>
        <p:txBody>
          <a:bodyPr/>
          <a:lstStyle/>
          <a:p>
            <a:r>
              <a:rPr lang="en-US" sz="2000" b="1">
                <a:latin typeface="Times New Roman" pitchFamily="18" charset="0"/>
              </a:rPr>
              <a:t>Boot:</a:t>
            </a:r>
            <a:r>
              <a:rPr lang="en-US" sz="2000">
                <a:latin typeface="Times New Roman" pitchFamily="18" charset="0"/>
              </a:rPr>
              <a:t> Boot tests are designed to verify that the system can boot up its software image (or, build) from the supported boot options</a:t>
            </a:r>
          </a:p>
          <a:p>
            <a:pPr>
              <a:buFontTx/>
              <a:buNone/>
            </a:pPr>
            <a:endParaRPr lang="en-US" sz="2000">
              <a:latin typeface="Times New Roman" pitchFamily="18" charset="0"/>
            </a:endParaRPr>
          </a:p>
          <a:p>
            <a:r>
              <a:rPr lang="en-US" sz="2000" b="1">
                <a:latin typeface="Times New Roman" pitchFamily="18" charset="0"/>
              </a:rPr>
              <a:t>Upgrade/Downgrade: </a:t>
            </a:r>
            <a:r>
              <a:rPr lang="en-US" sz="2000">
                <a:latin typeface="Times New Roman" pitchFamily="18" charset="0"/>
              </a:rPr>
              <a:t>Upgrade/downgrade tests are designed to verify that the system software can be upgraded or downgraded (rollback) in a graceful manner</a:t>
            </a:r>
            <a:endParaRPr lang="en-US" sz="2000" b="1">
              <a:latin typeface="Times New Roman" pitchFamily="18" charset="0"/>
            </a:endParaRPr>
          </a:p>
        </p:txBody>
      </p:sp>
      <p:sp>
        <p:nvSpPr>
          <p:cNvPr id="10246" name="Text Box 9"/>
          <p:cNvSpPr txBox="1">
            <a:spLocks noChangeArrowheads="1"/>
          </p:cNvSpPr>
          <p:nvPr/>
        </p:nvSpPr>
        <p:spPr bwMode="auto">
          <a:xfrm>
            <a:off x="3013075" y="3771900"/>
            <a:ext cx="3514725" cy="369332"/>
          </a:xfrm>
          <a:prstGeom prst="rect">
            <a:avLst/>
          </a:prstGeom>
          <a:noFill/>
          <a:ln w="12700">
            <a:noFill/>
            <a:miter lim="800000"/>
            <a:headEnd type="none" w="sm" len="sm"/>
            <a:tailEnd type="none" w="sm" len="sm"/>
          </a:ln>
        </p:spPr>
        <p:txBody>
          <a:bodyPr>
            <a:spAutoFit/>
          </a:bodyPr>
          <a:lstStyle/>
          <a:p>
            <a:pPr>
              <a:spcBef>
                <a:spcPct val="50000"/>
              </a:spcBef>
            </a:pPr>
            <a:r>
              <a:rPr lang="en-US" b="0" dirty="0">
                <a:solidFill>
                  <a:srgbClr val="000000"/>
                </a:solidFill>
              </a:rPr>
              <a:t>Types of basic tests</a:t>
            </a:r>
            <a:endParaRPr lang="en-US" sz="1200" b="0" dirty="0">
              <a:solidFill>
                <a:srgbClr val="000000"/>
              </a:solidFill>
            </a:endParaRPr>
          </a:p>
        </p:txBody>
      </p:sp>
      <p:sp>
        <p:nvSpPr>
          <p:cNvPr id="2" name="Footer Placeholder 1">
            <a:extLst>
              <a:ext uri="{FF2B5EF4-FFF2-40B4-BE49-F238E27FC236}">
                <a16:creationId xmlns:a16="http://schemas.microsoft.com/office/drawing/2014/main" id="{0F0E3F84-B707-A2E1-EA09-357B095979DD}"/>
              </a:ext>
            </a:extLst>
          </p:cNvPr>
          <p:cNvSpPr>
            <a:spLocks noGrp="1"/>
          </p:cNvSpPr>
          <p:nvPr>
            <p:ph type="ftr" sz="quarter" idx="11"/>
          </p:nvPr>
        </p:nvSpPr>
        <p:spPr/>
        <p:txBody>
          <a:bodyPr/>
          <a:lstStyle/>
          <a:p>
            <a:pPr>
              <a:defRPr/>
            </a:pPr>
            <a:r>
              <a:rPr lang="en-US"/>
              <a:t>-</a:t>
            </a:r>
          </a:p>
        </p:txBody>
      </p:sp>
      <p:sp>
        <p:nvSpPr>
          <p:cNvPr id="3" name="Slide Number Placeholder 2">
            <a:extLst>
              <a:ext uri="{FF2B5EF4-FFF2-40B4-BE49-F238E27FC236}">
                <a16:creationId xmlns:a16="http://schemas.microsoft.com/office/drawing/2014/main" id="{D8F753E5-415C-1EF4-CA16-66A74C026927}"/>
              </a:ext>
            </a:extLst>
          </p:cNvPr>
          <p:cNvSpPr>
            <a:spLocks noGrp="1"/>
          </p:cNvSpPr>
          <p:nvPr>
            <p:ph type="sldNum" sz="quarter" idx="12"/>
          </p:nvPr>
        </p:nvSpPr>
        <p:spPr/>
        <p:txBody>
          <a:bodyPr/>
          <a:lstStyle/>
          <a:p>
            <a:pPr>
              <a:defRPr/>
            </a:pPr>
            <a:fld id="{C37FF4DA-2B87-4085-9933-4E96F762EFF0}" type="slidenum">
              <a:rPr lang="en-US" smtClean="0"/>
              <a:pPr>
                <a:defRPr/>
              </a:pPr>
              <a:t>8</a:t>
            </a:fld>
            <a:endParaRPr lang="en-US"/>
          </a:p>
        </p:txBody>
      </p:sp>
    </p:spTree>
    <p:extLst>
      <p:ext uri="{BB962C8B-B14F-4D97-AF65-F5344CB8AC3E}">
        <p14:creationId xmlns:p14="http://schemas.microsoft.com/office/powerpoint/2010/main" val="80025250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69900" y="365125"/>
            <a:ext cx="8229600" cy="1143000"/>
          </a:xfrm>
        </p:spPr>
        <p:txBody>
          <a:bodyPr/>
          <a:lstStyle/>
          <a:p>
            <a:r>
              <a:rPr lang="en-US">
                <a:latin typeface="Times New Roman" pitchFamily="18" charset="0"/>
              </a:rPr>
              <a:t>Basic Tests</a:t>
            </a:r>
          </a:p>
        </p:txBody>
      </p:sp>
      <p:sp>
        <p:nvSpPr>
          <p:cNvPr id="434180" name="Rectangle 4"/>
          <p:cNvSpPr>
            <a:spLocks noGrp="1" noChangeArrowheads="1"/>
          </p:cNvSpPr>
          <p:nvPr>
            <p:ph idx="1"/>
          </p:nvPr>
        </p:nvSpPr>
        <p:spPr/>
        <p:txBody>
          <a:bodyPr>
            <a:normAutofit fontScale="92500" lnSpcReduction="20000"/>
          </a:bodyPr>
          <a:lstStyle/>
          <a:p>
            <a:pPr marL="274320" indent="-274320" fontAlgn="auto">
              <a:spcAft>
                <a:spcPts val="0"/>
              </a:spcAft>
              <a:buClr>
                <a:schemeClr val="accent3"/>
              </a:buClr>
              <a:buFont typeface="Wingdings 2"/>
              <a:buChar char=""/>
              <a:defRPr/>
            </a:pPr>
            <a:r>
              <a:rPr lang="en-US" b="1">
                <a:latin typeface="Times New Roman" pitchFamily="18" charset="0"/>
              </a:rPr>
              <a:t>Light Emitting Diode:  </a:t>
            </a:r>
            <a:r>
              <a:rPr lang="en-US">
                <a:latin typeface="Times New Roman" pitchFamily="18" charset="0"/>
              </a:rPr>
              <a:t>The LED (Light Emitting Diode) tests are designed to verify that the system LED status indicators functioning as desired</a:t>
            </a:r>
          </a:p>
          <a:p>
            <a:pPr marL="274320" indent="-274320" fontAlgn="auto">
              <a:spcAft>
                <a:spcPts val="0"/>
              </a:spcAft>
              <a:buClr>
                <a:schemeClr val="accent3"/>
              </a:buClr>
              <a:buFontTx/>
              <a:buNone/>
              <a:defRPr/>
            </a:pPr>
            <a:endParaRPr lang="en-US">
              <a:latin typeface="Times New Roman" pitchFamily="18" charset="0"/>
            </a:endParaRPr>
          </a:p>
          <a:p>
            <a:pPr marL="274320" indent="-274320" fontAlgn="auto">
              <a:spcAft>
                <a:spcPts val="0"/>
              </a:spcAft>
              <a:buClr>
                <a:schemeClr val="accent3"/>
              </a:buClr>
              <a:buFont typeface="Wingdings 2"/>
              <a:buChar char=""/>
              <a:defRPr/>
            </a:pPr>
            <a:r>
              <a:rPr lang="en-US" b="1">
                <a:latin typeface="Times New Roman" pitchFamily="18" charset="0"/>
              </a:rPr>
              <a:t>Diagnostic:</a:t>
            </a:r>
            <a:r>
              <a:rPr lang="en-US">
                <a:latin typeface="Times New Roman" pitchFamily="18" charset="0"/>
              </a:rPr>
              <a:t> Diagnostic tests are designed to verify that the hardware components (or, modules) of the system are functioning as desired</a:t>
            </a:r>
          </a:p>
          <a:p>
            <a:pPr marL="640080" lvl="1" indent="-246888" fontAlgn="auto">
              <a:spcAft>
                <a:spcPts val="0"/>
              </a:spcAft>
              <a:buFont typeface="Wingdings 2"/>
              <a:buChar char=""/>
              <a:defRPr/>
            </a:pPr>
            <a:r>
              <a:rPr lang="en-US" b="1">
                <a:latin typeface="Times New Roman" pitchFamily="18" charset="0"/>
              </a:rPr>
              <a:t>Power-On Self Test</a:t>
            </a:r>
          </a:p>
          <a:p>
            <a:pPr marL="640080" lvl="1" indent="-246888" fontAlgn="auto">
              <a:spcAft>
                <a:spcPts val="0"/>
              </a:spcAft>
              <a:buFont typeface="Wingdings 2"/>
              <a:buChar char=""/>
              <a:defRPr/>
            </a:pPr>
            <a:r>
              <a:rPr lang="en-US" b="1">
                <a:latin typeface="Times New Roman" pitchFamily="18" charset="0"/>
              </a:rPr>
              <a:t>Ethernet Loop Back Test</a:t>
            </a:r>
          </a:p>
          <a:p>
            <a:pPr marL="640080" lvl="1" indent="-246888" fontAlgn="auto">
              <a:spcAft>
                <a:spcPts val="0"/>
              </a:spcAft>
              <a:buFont typeface="Wingdings 2"/>
              <a:buChar char=""/>
              <a:defRPr/>
            </a:pPr>
            <a:r>
              <a:rPr lang="en-US" b="1">
                <a:latin typeface="Times New Roman" pitchFamily="18" charset="0"/>
              </a:rPr>
              <a:t>Bit Error Test</a:t>
            </a:r>
          </a:p>
          <a:p>
            <a:pPr marL="640080" lvl="1" indent="-246888" fontAlgn="auto">
              <a:spcAft>
                <a:spcPts val="0"/>
              </a:spcAft>
              <a:buFontTx/>
              <a:buNone/>
              <a:defRPr/>
            </a:pPr>
            <a:endParaRPr lang="en-US">
              <a:latin typeface="Times New Roman" pitchFamily="18" charset="0"/>
            </a:endParaRPr>
          </a:p>
          <a:p>
            <a:pPr marL="274320" indent="-274320" fontAlgn="auto">
              <a:spcAft>
                <a:spcPts val="0"/>
              </a:spcAft>
              <a:buClr>
                <a:schemeClr val="accent3"/>
              </a:buClr>
              <a:buFont typeface="Wingdings 2"/>
              <a:buChar char=""/>
              <a:defRPr/>
            </a:pPr>
            <a:r>
              <a:rPr lang="en-US" b="1">
                <a:latin typeface="Times New Roman" pitchFamily="18" charset="0"/>
              </a:rPr>
              <a:t>Command line Interface:  </a:t>
            </a:r>
            <a:r>
              <a:rPr lang="en-US">
                <a:latin typeface="Times New Roman" pitchFamily="18" charset="0"/>
              </a:rPr>
              <a:t>Command Line Interface (CLI) tests are designed to verify that the system can be configured</a:t>
            </a:r>
          </a:p>
        </p:txBody>
      </p:sp>
      <p:sp>
        <p:nvSpPr>
          <p:cNvPr id="2" name="Footer Placeholder 1">
            <a:extLst>
              <a:ext uri="{FF2B5EF4-FFF2-40B4-BE49-F238E27FC236}">
                <a16:creationId xmlns:a16="http://schemas.microsoft.com/office/drawing/2014/main" id="{8560A915-BF68-19DF-465D-8C7B732B6DE4}"/>
              </a:ext>
            </a:extLst>
          </p:cNvPr>
          <p:cNvSpPr>
            <a:spLocks noGrp="1"/>
          </p:cNvSpPr>
          <p:nvPr>
            <p:ph type="ftr" sz="quarter" idx="11"/>
          </p:nvPr>
        </p:nvSpPr>
        <p:spPr/>
        <p:txBody>
          <a:bodyPr/>
          <a:lstStyle/>
          <a:p>
            <a:pPr>
              <a:defRPr/>
            </a:pPr>
            <a:r>
              <a:rPr lang="en-US"/>
              <a:t>-</a:t>
            </a:r>
          </a:p>
        </p:txBody>
      </p:sp>
      <p:sp>
        <p:nvSpPr>
          <p:cNvPr id="3" name="Slide Number Placeholder 2">
            <a:extLst>
              <a:ext uri="{FF2B5EF4-FFF2-40B4-BE49-F238E27FC236}">
                <a16:creationId xmlns:a16="http://schemas.microsoft.com/office/drawing/2014/main" id="{7C0D9280-14E2-87CF-C45D-A54A467DE7E9}"/>
              </a:ext>
            </a:extLst>
          </p:cNvPr>
          <p:cNvSpPr>
            <a:spLocks noGrp="1"/>
          </p:cNvSpPr>
          <p:nvPr>
            <p:ph type="sldNum" sz="quarter" idx="12"/>
          </p:nvPr>
        </p:nvSpPr>
        <p:spPr/>
        <p:txBody>
          <a:bodyPr/>
          <a:lstStyle/>
          <a:p>
            <a:pPr>
              <a:defRPr/>
            </a:pPr>
            <a:fld id="{C37FF4DA-2B87-4085-9933-4E96F762EFF0}" type="slidenum">
              <a:rPr lang="en-US" smtClean="0"/>
              <a:pPr>
                <a:defRPr/>
              </a:pPr>
              <a:t>9</a:t>
            </a:fld>
            <a:endParaRPr lang="en-US"/>
          </a:p>
        </p:txBody>
      </p:sp>
    </p:spTree>
    <p:extLst>
      <p:ext uri="{BB962C8B-B14F-4D97-AF65-F5344CB8AC3E}">
        <p14:creationId xmlns:p14="http://schemas.microsoft.com/office/powerpoint/2010/main" val="395653787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3.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1748</TotalTime>
  <Words>6846</Words>
  <Application>Microsoft Office PowerPoint</Application>
  <PresentationFormat>On-screen Show (4:3)</PresentationFormat>
  <Paragraphs>764</Paragraphs>
  <Slides>76</Slides>
  <Notes>63</Notes>
  <HiddenSlides>0</HiddenSlides>
  <MMClips>1</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1</vt:i4>
      </vt:variant>
      <vt:variant>
        <vt:lpstr>Slide Titles</vt:lpstr>
      </vt:variant>
      <vt:variant>
        <vt:i4>76</vt:i4>
      </vt:variant>
    </vt:vector>
  </HeadingPairs>
  <TitlesOfParts>
    <vt:vector size="95" baseType="lpstr">
      <vt:lpstr>Arial</vt:lpstr>
      <vt:lpstr>Arial Black</vt:lpstr>
      <vt:lpstr>Arial Unicode MS</vt:lpstr>
      <vt:lpstr>Calibri</vt:lpstr>
      <vt:lpstr>Calibri Light</vt:lpstr>
      <vt:lpstr>Comic Sans MS</vt:lpstr>
      <vt:lpstr>Constantia</vt:lpstr>
      <vt:lpstr>Lato</vt:lpstr>
      <vt:lpstr>Raleway</vt:lpstr>
      <vt:lpstr>Rockwell Extra Bold</vt:lpstr>
      <vt:lpstr>Sabon-Roman</vt:lpstr>
      <vt:lpstr>Times New Roman</vt:lpstr>
      <vt:lpstr>Wingdings</vt:lpstr>
      <vt:lpstr>Wingdings 2</vt:lpstr>
      <vt:lpstr>Flow</vt:lpstr>
      <vt:lpstr>Wood Type</vt:lpstr>
      <vt:lpstr>Streamline</vt:lpstr>
      <vt:lpstr>Office Theme</vt:lpstr>
      <vt:lpstr>Equation</vt:lpstr>
      <vt:lpstr>Software Engineering CS-UH 2012, SPRING 2025 </vt:lpstr>
      <vt:lpstr>Agenda</vt:lpstr>
      <vt:lpstr>Testing Dimensions</vt:lpstr>
      <vt:lpstr>Taxonomy of System Tests</vt:lpstr>
      <vt:lpstr>Taxonomy of System Tests</vt:lpstr>
      <vt:lpstr>Taxonomy of System Tests</vt:lpstr>
      <vt:lpstr>Taxonomy of System Tests</vt:lpstr>
      <vt:lpstr>Basic Tests</vt:lpstr>
      <vt:lpstr>Basic Tests</vt:lpstr>
      <vt:lpstr>Taxonomy of System Tests</vt:lpstr>
      <vt:lpstr>Functionality Tests</vt:lpstr>
      <vt:lpstr>Functionality Tests</vt:lpstr>
      <vt:lpstr>Functionality Tests</vt:lpstr>
      <vt:lpstr>Functionality Tests</vt:lpstr>
      <vt:lpstr>Functionality Tests</vt:lpstr>
      <vt:lpstr>Functionality Tests</vt:lpstr>
      <vt:lpstr>Security Testing Life Cycle</vt:lpstr>
      <vt:lpstr>Software Security Testing Tasks</vt:lpstr>
      <vt:lpstr>STRIDE</vt:lpstr>
      <vt:lpstr>STRIDE</vt:lpstr>
      <vt:lpstr>STRIDE</vt:lpstr>
      <vt:lpstr>STRIDE</vt:lpstr>
      <vt:lpstr>STRIDE</vt:lpstr>
      <vt:lpstr>STRIDE</vt:lpstr>
      <vt:lpstr>Functionality Tests</vt:lpstr>
      <vt:lpstr>Taxonomy of System Tests</vt:lpstr>
      <vt:lpstr>Robustness Tests</vt:lpstr>
      <vt:lpstr>Robustness Tests</vt:lpstr>
      <vt:lpstr>Robustness Tests</vt:lpstr>
      <vt:lpstr>Taxonomy of System Tests</vt:lpstr>
      <vt:lpstr>Interoperability Tests</vt:lpstr>
      <vt:lpstr>Taxonomy of System Tests</vt:lpstr>
      <vt:lpstr>Performance Tests</vt:lpstr>
      <vt:lpstr>Taxonomy of System Tests</vt:lpstr>
      <vt:lpstr>Scalability Tests</vt:lpstr>
      <vt:lpstr>Taxonomy of System Tests</vt:lpstr>
      <vt:lpstr>Stress Tests</vt:lpstr>
      <vt:lpstr>Taxonomy of System Tests</vt:lpstr>
      <vt:lpstr>Load and Stability Tests</vt:lpstr>
      <vt:lpstr>Taxonomy of System Tests</vt:lpstr>
      <vt:lpstr>Reliability Tests</vt:lpstr>
      <vt:lpstr>Taxonomy of System Tests</vt:lpstr>
      <vt:lpstr>Regression Tests</vt:lpstr>
      <vt:lpstr>Regression Tests</vt:lpstr>
      <vt:lpstr>Taxonomy of System Tests</vt:lpstr>
      <vt:lpstr>Documentation Tests</vt:lpstr>
      <vt:lpstr>Taxonomy of System Tests</vt:lpstr>
      <vt:lpstr>Regulatory Tests</vt:lpstr>
      <vt:lpstr>Software Safety</vt:lpstr>
      <vt:lpstr>Software Safety</vt:lpstr>
      <vt:lpstr>Safety Assurance</vt:lpstr>
      <vt:lpstr>Exploratory Testing</vt:lpstr>
      <vt:lpstr>Exploratory Testing (James Bach's definition)</vt:lpstr>
      <vt:lpstr>Exploratory Testing (James Bach's definition)</vt:lpstr>
      <vt:lpstr>Features and Use</vt:lpstr>
      <vt:lpstr>Features and Use</vt:lpstr>
      <vt:lpstr>Exploratory Testing Sessions have Charters that define test object (scope), time investment and a test focus in terms of a 'Tour'</vt:lpstr>
      <vt:lpstr>PowerPoint Presentation</vt:lpstr>
      <vt:lpstr>Exploratory Testing – TOUR Example</vt:lpstr>
      <vt:lpstr>ET Tours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Exploratory – All Standard Tours</vt:lpstr>
      <vt:lpstr>Exploratory Testing</vt:lpstr>
      <vt:lpstr>Readings , Assignments, Project Tasks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 Laplante</dc:creator>
  <cp:lastModifiedBy>Kassab, Mohamad Hassan</cp:lastModifiedBy>
  <cp:revision>144</cp:revision>
  <dcterms:created xsi:type="dcterms:W3CDTF">2002-09-13T18:41:01Z</dcterms:created>
  <dcterms:modified xsi:type="dcterms:W3CDTF">2025-03-27T07:32:14Z</dcterms:modified>
</cp:coreProperties>
</file>